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6" r:id="rId2"/>
    <p:sldId id="447" r:id="rId3"/>
    <p:sldId id="522" r:id="rId4"/>
    <p:sldId id="523" r:id="rId5"/>
    <p:sldId id="542" r:id="rId6"/>
    <p:sldId id="620" r:id="rId7"/>
    <p:sldId id="622" r:id="rId8"/>
    <p:sldId id="629" r:id="rId9"/>
    <p:sldId id="630" r:id="rId10"/>
    <p:sldId id="631" r:id="rId11"/>
    <p:sldId id="632" r:id="rId12"/>
    <p:sldId id="633" r:id="rId13"/>
    <p:sldId id="634" r:id="rId14"/>
    <p:sldId id="635" r:id="rId15"/>
    <p:sldId id="636" r:id="rId16"/>
    <p:sldId id="637" r:id="rId17"/>
    <p:sldId id="638" r:id="rId18"/>
    <p:sldId id="639" r:id="rId19"/>
    <p:sldId id="640" r:id="rId20"/>
    <p:sldId id="641" r:id="rId21"/>
    <p:sldId id="642" r:id="rId22"/>
    <p:sldId id="643" r:id="rId23"/>
    <p:sldId id="645" r:id="rId24"/>
    <p:sldId id="646" r:id="rId25"/>
    <p:sldId id="647" r:id="rId26"/>
    <p:sldId id="648" r:id="rId27"/>
    <p:sldId id="649" r:id="rId28"/>
    <p:sldId id="650" r:id="rId29"/>
    <p:sldId id="561" r:id="rId30"/>
    <p:sldId id="652" r:id="rId31"/>
    <p:sldId id="653" r:id="rId32"/>
    <p:sldId id="560" r:id="rId33"/>
    <p:sldId id="700" r:id="rId34"/>
    <p:sldId id="655" r:id="rId35"/>
    <p:sldId id="656" r:id="rId36"/>
    <p:sldId id="658" r:id="rId37"/>
    <p:sldId id="659" r:id="rId38"/>
    <p:sldId id="660" r:id="rId39"/>
    <p:sldId id="661" r:id="rId40"/>
    <p:sldId id="533" r:id="rId41"/>
    <p:sldId id="525" r:id="rId42"/>
    <p:sldId id="531" r:id="rId43"/>
    <p:sldId id="534" r:id="rId44"/>
    <p:sldId id="564" r:id="rId45"/>
    <p:sldId id="579" r:id="rId46"/>
    <p:sldId id="580" r:id="rId47"/>
    <p:sldId id="581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589" r:id="rId56"/>
    <p:sldId id="590" r:id="rId57"/>
    <p:sldId id="591" r:id="rId58"/>
    <p:sldId id="592" r:id="rId59"/>
    <p:sldId id="593" r:id="rId60"/>
    <p:sldId id="594" r:id="rId61"/>
    <p:sldId id="595" r:id="rId62"/>
    <p:sldId id="596" r:id="rId63"/>
    <p:sldId id="598" r:id="rId64"/>
    <p:sldId id="599" r:id="rId65"/>
    <p:sldId id="600" r:id="rId66"/>
    <p:sldId id="601" r:id="rId67"/>
    <p:sldId id="602" r:id="rId68"/>
    <p:sldId id="565" r:id="rId69"/>
    <p:sldId id="603" r:id="rId70"/>
    <p:sldId id="605" r:id="rId71"/>
    <p:sldId id="604" r:id="rId72"/>
    <p:sldId id="606" r:id="rId73"/>
    <p:sldId id="607" r:id="rId74"/>
    <p:sldId id="610" r:id="rId75"/>
    <p:sldId id="566" r:id="rId76"/>
    <p:sldId id="570" r:id="rId77"/>
    <p:sldId id="567" r:id="rId78"/>
    <p:sldId id="608" r:id="rId79"/>
    <p:sldId id="611" r:id="rId80"/>
    <p:sldId id="701" r:id="rId81"/>
    <p:sldId id="702" r:id="rId82"/>
    <p:sldId id="609" r:id="rId83"/>
    <p:sldId id="703" r:id="rId84"/>
    <p:sldId id="704" r:id="rId85"/>
    <p:sldId id="705" r:id="rId86"/>
    <p:sldId id="568" r:id="rId87"/>
    <p:sldId id="569" r:id="rId88"/>
    <p:sldId id="710" r:id="rId89"/>
    <p:sldId id="612" r:id="rId90"/>
    <p:sldId id="571" r:id="rId91"/>
    <p:sldId id="613" r:id="rId92"/>
    <p:sldId id="614" r:id="rId93"/>
    <p:sldId id="572" r:id="rId94"/>
    <p:sldId id="573" r:id="rId95"/>
    <p:sldId id="615" r:id="rId96"/>
    <p:sldId id="574" r:id="rId97"/>
    <p:sldId id="575" r:id="rId98"/>
    <p:sldId id="576" r:id="rId99"/>
    <p:sldId id="618" r:id="rId100"/>
    <p:sldId id="530" r:id="rId101"/>
    <p:sldId id="535" r:id="rId102"/>
    <p:sldId id="528" r:id="rId103"/>
    <p:sldId id="536" r:id="rId104"/>
    <p:sldId id="663" r:id="rId105"/>
    <p:sldId id="664" r:id="rId106"/>
    <p:sldId id="665" r:id="rId107"/>
    <p:sldId id="666" r:id="rId108"/>
    <p:sldId id="667" r:id="rId109"/>
    <p:sldId id="668" r:id="rId110"/>
    <p:sldId id="669" r:id="rId111"/>
    <p:sldId id="670" r:id="rId112"/>
    <p:sldId id="672" r:id="rId113"/>
    <p:sldId id="673" r:id="rId114"/>
    <p:sldId id="674" r:id="rId115"/>
    <p:sldId id="529" r:id="rId116"/>
    <p:sldId id="537" r:id="rId117"/>
    <p:sldId id="675" r:id="rId118"/>
    <p:sldId id="683" r:id="rId119"/>
    <p:sldId id="681" r:id="rId120"/>
    <p:sldId id="680" r:id="rId121"/>
    <p:sldId id="685" r:id="rId122"/>
    <p:sldId id="676" r:id="rId123"/>
    <p:sldId id="686" r:id="rId124"/>
    <p:sldId id="689" r:id="rId125"/>
    <p:sldId id="691" r:id="rId126"/>
    <p:sldId id="678" r:id="rId127"/>
    <p:sldId id="682" r:id="rId128"/>
    <p:sldId id="532" r:id="rId129"/>
    <p:sldId id="539" r:id="rId130"/>
    <p:sldId id="692" r:id="rId131"/>
    <p:sldId id="693" r:id="rId132"/>
    <p:sldId id="694" r:id="rId133"/>
    <p:sldId id="695" r:id="rId134"/>
    <p:sldId id="696" r:id="rId135"/>
    <p:sldId id="697" r:id="rId136"/>
    <p:sldId id="690" r:id="rId137"/>
    <p:sldId id="699" r:id="rId138"/>
    <p:sldId id="538" r:id="rId139"/>
    <p:sldId id="507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  <p14:sldId id="447"/>
            <p14:sldId id="522"/>
            <p14:sldId id="523"/>
          </p14:sldIdLst>
        </p14:section>
        <p14:section name="What is AI?" id="{D7864C97-FE22-4316-AEF6-C52535D8ED27}">
          <p14:sldIdLst>
            <p14:sldId id="542"/>
            <p14:sldId id="620"/>
            <p14:sldId id="622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5"/>
            <p14:sldId id="646"/>
            <p14:sldId id="647"/>
            <p14:sldId id="648"/>
            <p14:sldId id="649"/>
            <p14:sldId id="650"/>
            <p14:sldId id="561"/>
            <p14:sldId id="652"/>
            <p14:sldId id="653"/>
            <p14:sldId id="560"/>
            <p14:sldId id="700"/>
            <p14:sldId id="655"/>
            <p14:sldId id="656"/>
            <p14:sldId id="658"/>
            <p14:sldId id="659"/>
            <p14:sldId id="660"/>
            <p14:sldId id="661"/>
          </p14:sldIdLst>
        </p14:section>
        <p14:section name="Metabolomics &amp; AI" id="{4F5D5EA9-07CA-4A30-811D-4B49A417CE5E}">
          <p14:sldIdLst>
            <p14:sldId id="533"/>
            <p14:sldId id="525"/>
          </p14:sldIdLst>
        </p14:section>
        <p14:section name="Data Acquisition" id="{97CA899A-4598-45F3-BC1F-C25442F1EE61}">
          <p14:sldIdLst>
            <p14:sldId id="531"/>
            <p14:sldId id="534"/>
            <p14:sldId id="564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8"/>
            <p14:sldId id="599"/>
            <p14:sldId id="600"/>
            <p14:sldId id="601"/>
            <p14:sldId id="602"/>
            <p14:sldId id="565"/>
            <p14:sldId id="603"/>
            <p14:sldId id="605"/>
            <p14:sldId id="604"/>
            <p14:sldId id="606"/>
            <p14:sldId id="607"/>
            <p14:sldId id="610"/>
            <p14:sldId id="566"/>
            <p14:sldId id="570"/>
            <p14:sldId id="567"/>
            <p14:sldId id="608"/>
            <p14:sldId id="611"/>
            <p14:sldId id="701"/>
            <p14:sldId id="702"/>
            <p14:sldId id="609"/>
            <p14:sldId id="703"/>
            <p14:sldId id="704"/>
            <p14:sldId id="705"/>
            <p14:sldId id="568"/>
            <p14:sldId id="569"/>
            <p14:sldId id="710"/>
            <p14:sldId id="612"/>
            <p14:sldId id="571"/>
            <p14:sldId id="613"/>
            <p14:sldId id="614"/>
            <p14:sldId id="572"/>
            <p14:sldId id="573"/>
            <p14:sldId id="615"/>
            <p14:sldId id="574"/>
            <p14:sldId id="575"/>
            <p14:sldId id="576"/>
            <p14:sldId id="618"/>
          </p14:sldIdLst>
        </p14:section>
        <p14:section name="File Processing" id="{F7E83036-E241-4E8E-8103-BEFA391F73E2}">
          <p14:sldIdLst>
            <p14:sldId id="530"/>
            <p14:sldId id="535"/>
          </p14:sldIdLst>
        </p14:section>
        <p14:section name="Feature Detection &amp; Alignment" id="{BC0A040A-F2BE-47A3-9DEA-30EFD29BB508}">
          <p14:sldIdLst>
            <p14:sldId id="528"/>
            <p14:sldId id="536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2"/>
            <p14:sldId id="673"/>
            <p14:sldId id="674"/>
          </p14:sldIdLst>
        </p14:section>
        <p14:section name="Annotation &amp; Networking" id="{D67C437B-CB67-4F92-9DA3-979B7D6E1CAF}">
          <p14:sldIdLst>
            <p14:sldId id="529"/>
            <p14:sldId id="537"/>
            <p14:sldId id="675"/>
            <p14:sldId id="683"/>
            <p14:sldId id="681"/>
            <p14:sldId id="680"/>
            <p14:sldId id="685"/>
            <p14:sldId id="676"/>
            <p14:sldId id="686"/>
            <p14:sldId id="689"/>
            <p14:sldId id="691"/>
            <p14:sldId id="678"/>
            <p14:sldId id="682"/>
          </p14:sldIdLst>
        </p14:section>
        <p14:section name="Statistical &amp; ML Analysis" id="{ABF2F079-0AF7-4E97-8C17-6F7BE0DD446C}">
          <p14:sldIdLst>
            <p14:sldId id="532"/>
            <p14:sldId id="539"/>
            <p14:sldId id="692"/>
            <p14:sldId id="693"/>
            <p14:sldId id="694"/>
            <p14:sldId id="695"/>
            <p14:sldId id="696"/>
            <p14:sldId id="697"/>
          </p14:sldIdLst>
        </p14:section>
        <p14:section name="A Combined Approach" id="{8C35AD57-53A1-4829-899F-0E19CB287043}">
          <p14:sldIdLst>
            <p14:sldId id="690"/>
            <p14:sldId id="699"/>
          </p14:sldIdLst>
        </p14:section>
        <p14:section name="Conclusions" id="{E8E413DD-C91A-4F21-96F1-0F38803DCE31}">
          <p14:sldIdLst>
            <p14:sldId id="538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E8C7-6BBF-42B9-AF4F-79C90C3E5C38}" v="13" dt="2024-04-17T10:31:33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01FEE8C7-6BBF-42B9-AF4F-79C90C3E5C38}"/>
    <pc:docChg chg="undo custSel addSld delSld modSld modSection">
      <pc:chgData name="Vinny Davies" userId="b3c95d76-c150-4dfb-9197-7b6f01d238ad" providerId="ADAL" clId="{01FEE8C7-6BBF-42B9-AF4F-79C90C3E5C38}" dt="2024-04-17T16:34:30.835" v="1802" actId="47"/>
      <pc:docMkLst>
        <pc:docMk/>
      </pc:docMkLst>
      <pc:sldChg chg="del">
        <pc:chgData name="Vinny Davies" userId="b3c95d76-c150-4dfb-9197-7b6f01d238ad" providerId="ADAL" clId="{01FEE8C7-6BBF-42B9-AF4F-79C90C3E5C38}" dt="2024-04-17T09:59:18.332" v="0" actId="2696"/>
        <pc:sldMkLst>
          <pc:docMk/>
          <pc:sldMk cId="506064327" sldId="527"/>
        </pc:sldMkLst>
      </pc:sldChg>
      <pc:sldChg chg="modSp mod">
        <pc:chgData name="Vinny Davies" userId="b3c95d76-c150-4dfb-9197-7b6f01d238ad" providerId="ADAL" clId="{01FEE8C7-6BBF-42B9-AF4F-79C90C3E5C38}" dt="2024-04-17T16:31:52.633" v="1745" actId="20577"/>
        <pc:sldMkLst>
          <pc:docMk/>
          <pc:sldMk cId="1082184432" sldId="537"/>
        </pc:sldMkLst>
        <pc:spChg chg="mod">
          <ac:chgData name="Vinny Davies" userId="b3c95d76-c150-4dfb-9197-7b6f01d238ad" providerId="ADAL" clId="{01FEE8C7-6BBF-42B9-AF4F-79C90C3E5C38}" dt="2024-04-17T16:31:52.633" v="1745" actId="20577"/>
          <ac:spMkLst>
            <pc:docMk/>
            <pc:sldMk cId="1082184432" sldId="537"/>
            <ac:spMk id="6" creationId="{00000000-0000-0000-0000-000000000000}"/>
          </ac:spMkLst>
        </pc:spChg>
      </pc:sldChg>
      <pc:sldChg chg="addSp modSp mod">
        <pc:chgData name="Vinny Davies" userId="b3c95d76-c150-4dfb-9197-7b6f01d238ad" providerId="ADAL" clId="{01FEE8C7-6BBF-42B9-AF4F-79C90C3E5C38}" dt="2024-04-17T10:31:25.339" v="1067" actId="14100"/>
        <pc:sldMkLst>
          <pc:docMk/>
          <pc:sldMk cId="4096281560" sldId="538"/>
        </pc:sldMkLst>
        <pc:spChg chg="add mod">
          <ac:chgData name="Vinny Davies" userId="b3c95d76-c150-4dfb-9197-7b6f01d238ad" providerId="ADAL" clId="{01FEE8C7-6BBF-42B9-AF4F-79C90C3E5C38}" dt="2024-04-17T10:31:25.339" v="1067" actId="14100"/>
          <ac:spMkLst>
            <pc:docMk/>
            <pc:sldMk cId="4096281560" sldId="538"/>
            <ac:spMk id="2" creationId="{80BE1B96-E847-6A1F-0F51-F200D4E75E7D}"/>
          </ac:spMkLst>
        </pc:spChg>
        <pc:spChg chg="mod">
          <ac:chgData name="Vinny Davies" userId="b3c95d76-c150-4dfb-9197-7b6f01d238ad" providerId="ADAL" clId="{01FEE8C7-6BBF-42B9-AF4F-79C90C3E5C38}" dt="2024-04-17T10:29:02.711" v="1041" actId="20577"/>
          <ac:spMkLst>
            <pc:docMk/>
            <pc:sldMk cId="4096281560" sldId="538"/>
            <ac:spMk id="6" creationId="{00000000-0000-0000-0000-000000000000}"/>
          </ac:spMkLst>
        </pc:spChg>
        <pc:picChg chg="add mod">
          <ac:chgData name="Vinny Davies" userId="b3c95d76-c150-4dfb-9197-7b6f01d238ad" providerId="ADAL" clId="{01FEE8C7-6BBF-42B9-AF4F-79C90C3E5C38}" dt="2024-04-17T10:29:08.099" v="1042" actId="1076"/>
          <ac:picMkLst>
            <pc:docMk/>
            <pc:sldMk cId="4096281560" sldId="538"/>
            <ac:picMk id="1026" creationId="{3302B519-F648-23C3-09B7-9D9C0D0C862E}"/>
          </ac:picMkLst>
        </pc:picChg>
      </pc:sldChg>
      <pc:sldChg chg="modSp mod">
        <pc:chgData name="Vinny Davies" userId="b3c95d76-c150-4dfb-9197-7b6f01d238ad" providerId="ADAL" clId="{01FEE8C7-6BBF-42B9-AF4F-79C90C3E5C38}" dt="2024-04-17T11:32:43.964" v="1668" actId="20577"/>
        <pc:sldMkLst>
          <pc:docMk/>
          <pc:sldMk cId="2356635496" sldId="629"/>
        </pc:sldMkLst>
        <pc:spChg chg="mod">
          <ac:chgData name="Vinny Davies" userId="b3c95d76-c150-4dfb-9197-7b6f01d238ad" providerId="ADAL" clId="{01FEE8C7-6BBF-42B9-AF4F-79C90C3E5C38}" dt="2024-04-17T11:32:43.964" v="1668" actId="20577"/>
          <ac:spMkLst>
            <pc:docMk/>
            <pc:sldMk cId="2356635496" sldId="629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1:32:41.457" v="1667" actId="20577"/>
        <pc:sldMkLst>
          <pc:docMk/>
          <pc:sldMk cId="2437100175" sldId="630"/>
        </pc:sldMkLst>
        <pc:spChg chg="mod">
          <ac:chgData name="Vinny Davies" userId="b3c95d76-c150-4dfb-9197-7b6f01d238ad" providerId="ADAL" clId="{01FEE8C7-6BBF-42B9-AF4F-79C90C3E5C38}" dt="2024-04-17T11:32:41.457" v="1667" actId="20577"/>
          <ac:spMkLst>
            <pc:docMk/>
            <pc:sldMk cId="2437100175" sldId="630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1:32:47.288" v="1669" actId="20577"/>
        <pc:sldMkLst>
          <pc:docMk/>
          <pc:sldMk cId="2128136279" sldId="631"/>
        </pc:sldMkLst>
        <pc:spChg chg="mod">
          <ac:chgData name="Vinny Davies" userId="b3c95d76-c150-4dfb-9197-7b6f01d238ad" providerId="ADAL" clId="{01FEE8C7-6BBF-42B9-AF4F-79C90C3E5C38}" dt="2024-04-17T11:32:47.288" v="1669" actId="20577"/>
          <ac:spMkLst>
            <pc:docMk/>
            <pc:sldMk cId="2128136279" sldId="631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6:32:47.840" v="1780" actId="1076"/>
        <pc:sldMkLst>
          <pc:docMk/>
          <pc:sldMk cId="684763642" sldId="676"/>
        </pc:sldMkLst>
        <pc:spChg chg="mod">
          <ac:chgData name="Vinny Davies" userId="b3c95d76-c150-4dfb-9197-7b6f01d238ad" providerId="ADAL" clId="{01FEE8C7-6BBF-42B9-AF4F-79C90C3E5C38}" dt="2024-04-17T16:32:42.981" v="1779" actId="20577"/>
          <ac:spMkLst>
            <pc:docMk/>
            <pc:sldMk cId="684763642" sldId="676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2:47.840" v="1780" actId="1076"/>
          <ac:picMkLst>
            <pc:docMk/>
            <pc:sldMk cId="684763642" sldId="676"/>
            <ac:picMk id="3" creationId="{B43A6778-48FF-37E1-2EFA-DA3F5BCAE46D}"/>
          </ac:picMkLst>
        </pc:picChg>
      </pc:sldChg>
      <pc:sldChg chg="del">
        <pc:chgData name="Vinny Davies" userId="b3c95d76-c150-4dfb-9197-7b6f01d238ad" providerId="ADAL" clId="{01FEE8C7-6BBF-42B9-AF4F-79C90C3E5C38}" dt="2024-04-17T16:34:30.835" v="1802" actId="47"/>
        <pc:sldMkLst>
          <pc:docMk/>
          <pc:sldMk cId="37144589" sldId="679"/>
        </pc:sldMkLst>
      </pc:sldChg>
      <pc:sldChg chg="modSp mod">
        <pc:chgData name="Vinny Davies" userId="b3c95d76-c150-4dfb-9197-7b6f01d238ad" providerId="ADAL" clId="{01FEE8C7-6BBF-42B9-AF4F-79C90C3E5C38}" dt="2024-04-17T16:33:06.462" v="1782" actId="1076"/>
        <pc:sldMkLst>
          <pc:docMk/>
          <pc:sldMk cId="3996239408" sldId="686"/>
        </pc:sldMkLst>
        <pc:spChg chg="mod">
          <ac:chgData name="Vinny Davies" userId="b3c95d76-c150-4dfb-9197-7b6f01d238ad" providerId="ADAL" clId="{01FEE8C7-6BBF-42B9-AF4F-79C90C3E5C38}" dt="2024-04-17T16:33:03.132" v="1781" actId="20577"/>
          <ac:spMkLst>
            <pc:docMk/>
            <pc:sldMk cId="3996239408" sldId="686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3:06.462" v="1782" actId="1076"/>
          <ac:picMkLst>
            <pc:docMk/>
            <pc:sldMk cId="3996239408" sldId="686"/>
            <ac:picMk id="4" creationId="{E6E3FF21-CC2A-AD80-9C9E-E2C2B9007989}"/>
          </ac:picMkLst>
        </pc:picChg>
      </pc:sldChg>
      <pc:sldChg chg="modSp mod">
        <pc:chgData name="Vinny Davies" userId="b3c95d76-c150-4dfb-9197-7b6f01d238ad" providerId="ADAL" clId="{01FEE8C7-6BBF-42B9-AF4F-79C90C3E5C38}" dt="2024-04-17T16:34:11.706" v="1801" actId="20577"/>
        <pc:sldMkLst>
          <pc:docMk/>
          <pc:sldMk cId="3323236656" sldId="691"/>
        </pc:sldMkLst>
        <pc:spChg chg="mod">
          <ac:chgData name="Vinny Davies" userId="b3c95d76-c150-4dfb-9197-7b6f01d238ad" providerId="ADAL" clId="{01FEE8C7-6BBF-42B9-AF4F-79C90C3E5C38}" dt="2024-04-17T16:34:11.706" v="1801" actId="20577"/>
          <ac:spMkLst>
            <pc:docMk/>
            <pc:sldMk cId="3323236656" sldId="691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3:26.293" v="1784" actId="1076"/>
          <ac:picMkLst>
            <pc:docMk/>
            <pc:sldMk cId="3323236656" sldId="691"/>
            <ac:picMk id="3" creationId="{208AF36F-3190-618B-0ACA-CF6D30834868}"/>
          </ac:picMkLst>
        </pc:picChg>
      </pc:sldChg>
      <pc:sldChg chg="modSp mod">
        <pc:chgData name="Vinny Davies" userId="b3c95d76-c150-4dfb-9197-7b6f01d238ad" providerId="ADAL" clId="{01FEE8C7-6BBF-42B9-AF4F-79C90C3E5C38}" dt="2024-04-17T11:32:23.857" v="1666" actId="20577"/>
        <pc:sldMkLst>
          <pc:docMk/>
          <pc:sldMk cId="865267248" sldId="697"/>
        </pc:sldMkLst>
        <pc:spChg chg="mod">
          <ac:chgData name="Vinny Davies" userId="b3c95d76-c150-4dfb-9197-7b6f01d238ad" providerId="ADAL" clId="{01FEE8C7-6BBF-42B9-AF4F-79C90C3E5C38}" dt="2024-04-17T11:32:23.857" v="1666" actId="20577"/>
          <ac:spMkLst>
            <pc:docMk/>
            <pc:sldMk cId="865267248" sldId="697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01FEE8C7-6BBF-42B9-AF4F-79C90C3E5C38}" dt="2024-04-17T11:29:00.132" v="1070" actId="47"/>
        <pc:sldMkLst>
          <pc:docMk/>
          <pc:sldMk cId="2167744046" sldId="698"/>
        </pc:sldMkLst>
      </pc:sldChg>
      <pc:sldChg chg="modSp mod">
        <pc:chgData name="Vinny Davies" userId="b3c95d76-c150-4dfb-9197-7b6f01d238ad" providerId="ADAL" clId="{01FEE8C7-6BBF-42B9-AF4F-79C90C3E5C38}" dt="2024-04-17T10:19:39.113" v="689" actId="20577"/>
        <pc:sldMkLst>
          <pc:docMk/>
          <pc:sldMk cId="4018376461" sldId="699"/>
        </pc:sldMkLst>
        <pc:spChg chg="mod">
          <ac:chgData name="Vinny Davies" userId="b3c95d76-c150-4dfb-9197-7b6f01d238ad" providerId="ADAL" clId="{01FEE8C7-6BBF-42B9-AF4F-79C90C3E5C38}" dt="2024-04-17T09:59:53.868" v="31" actId="20577"/>
          <ac:spMkLst>
            <pc:docMk/>
            <pc:sldMk cId="4018376461" sldId="699"/>
            <ac:spMk id="5" creationId="{00000000-0000-0000-0000-000000000000}"/>
          </ac:spMkLst>
        </pc:spChg>
        <pc:spChg chg="mod">
          <ac:chgData name="Vinny Davies" userId="b3c95d76-c150-4dfb-9197-7b6f01d238ad" providerId="ADAL" clId="{01FEE8C7-6BBF-42B9-AF4F-79C90C3E5C38}" dt="2024-04-17T10:19:39.113" v="689" actId="20577"/>
          <ac:spMkLst>
            <pc:docMk/>
            <pc:sldMk cId="4018376461" sldId="699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3820581231" sldId="706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1248386259" sldId="707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3967635873" sldId="708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1231612961" sldId="709"/>
        </pc:sldMkLst>
      </pc:sldChg>
      <pc:sldChg chg="add del">
        <pc:chgData name="Vinny Davies" userId="b3c95d76-c150-4dfb-9197-7b6f01d238ad" providerId="ADAL" clId="{01FEE8C7-6BBF-42B9-AF4F-79C90C3E5C38}" dt="2024-04-17T10:26:59.663" v="821" actId="2696"/>
        <pc:sldMkLst>
          <pc:docMk/>
          <pc:sldMk cId="4118207217" sldId="7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8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445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04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61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0865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921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69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7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65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323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63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4829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815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41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8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839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2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465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10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820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48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8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803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59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38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0218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256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7338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6814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14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44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30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43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3286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4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393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17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518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930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1483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55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29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79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860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60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20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530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55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2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915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524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11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983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691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66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0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139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94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6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0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3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67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67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22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3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6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1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1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7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7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9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80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89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88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28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234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49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493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61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96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94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6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94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76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00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701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1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28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03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53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92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597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90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85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94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2148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29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45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38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8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02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95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34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84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7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530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392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51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36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60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65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13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265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183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03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9803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9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704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44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82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494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42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87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11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47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s.acs.org/doi/10.1021/acs.analchem.9b04811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pubs.acs.org/doi/epdf/10.1021/acs.analchem.3c02583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atermark.silverchair.com/bmy074.pdf?token=AQECAHi208BE49Ooan9kkhW_Ercy7Dm3ZL_9Cf3qfKAc485ysgAAA1QwggNQBgkqhkiG9w0BBwagggNBMIIDPQIBADCCAzYGCSqGSIb3DQEHATAeBglghkgBZQMEAS4wEQQME3k5WynNBncN5vtOAgEQgIIDB0xPrl59BaBl-yqh_LiDY4ww00A7ieewv29Q_J2hDGBGrjNvVgiEdZtYfSsSUJEJO8LlJxDG7XSexmILu6yyzTlJSmT7xpEDIV3zl5Edj_prAeXV4YmHXKQlWb6VePOV5FWaCdfZ_OJu-k908tHCVSu6ccJR1YmGvl6fGmcybh-X-be3M8AvHHvSlpG0Jh3nv1Ig0uxL0lOXOD-zEPFY4bMz4q7IQ5ddpu80jWXbctn7sA_immgLLQT-YI7bgltisre4h1O9EMIhFM8o77A2G6EyUPfwrd085E7mPMKZH3xGDU-y92CIXtcrLLXtWdTlpHy14_jO8gt9X1NeLN_oLtCrLsqyvIAq6OP2C7jNtAUZEha7VGuEM0BK3nh6HqlC0Y7ly_Gv0R8QlfqF9e-8-7ToR4iaZ3au00bvRI2XEFIu3UBEh4Y3eDNTwz-3Iiq7KXvDrpGdiL1UC8sNV_3NLXQHwCkV_YCvaY0TDBZv4kFEsysOeS7hI_4uRSFjQoCISWQRwis8kRlJmBNXL3WrGJZiSSOelrPxcZ2Ozqgm4txzXrs8LVXGNf5XEk-q64K8U3PikEMX5Wg7Ei4sN2PJexcJ1VohkBGN6udKZLDPhvmHmjRUCc7qF9rZW3m8nOypJDpKz9L6q2OGu2RsnDzExL1dr6f57XvJAQyhR73kUQJw_gXvWcYlPjaxijaTyN6bfRNZ1tBS--3tU_TQaX2zIVYhu6jFI73kJNyi_sDX7X7EylqsFtq43D6wuZej4uvlwmbAlyIBawzfeMssbT_JkZ7VDyta1LaY9fqmqXuMcPPZIqA2luYEgbpTQJjQ2Ev3BReeR6D24MUuQ4KNoEKMGOKGRHXV-rui_zsdmUO9EvkGoNwj9Arw03P2Pm6oSUUcpkuGyEQ20pX3Fq7Z9ViduAnNYisXonqR_9gNEIHX9gQv_mVUIY6uVbDxkWZ27rUns1EJzStrLT7NkiDNtcdfHPjcFBakHK99OoKMeNdwLc-16kN0GCWM9sb4VXto7Pk3de0MzQd_DeI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s.acs.org/doi/full/10.1021/acs.analchem.9b05135" TargetMode="External"/><Relationship Id="rId4" Type="http://schemas.openxmlformats.org/officeDocument/2006/relationships/hyperlink" Target="https://www.frontiersin.org/articles/10.3389/fmolb.2023.1130781/full#h12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2-021-01195-3" TargetMode="External"/><Relationship Id="rId3" Type="http://schemas.openxmlformats.org/officeDocument/2006/relationships/image" Target="../media/image71.png"/><Relationship Id="rId7" Type="http://schemas.openxmlformats.org/officeDocument/2006/relationships/hyperlink" Target="https://spj.science.org/doi/epdf/10.34133/research.0179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ature.com/articles/s41467-022-29006-z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ournals.plos.org/ploscompbiol/article?id=10.1371/journal.pcbi.1008724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cheminf.biomedcentral.com/articles/10.1186/s13321-021-00558-4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ature.com/articles/s41467-023-37446-4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epdf/10.1073/pnas.1509788112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www.nature.com/articles/s41592-019-0344-8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4944436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abs/10.1073/pnas.1608041113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ciencedirect.com/science/article/pii/S2001037020304177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vinnydavies/presentations/blob/master/EuroMetabolomics2024_VinnyDavies.pptx" TargetMode="External"/><Relationship Id="rId4" Type="http://schemas.openxmlformats.org/officeDocument/2006/relationships/hyperlink" Target="mailto:Vinny.Davies@Glasgow.ac.u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bc.co.uk/news/technology-4580991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huitfeldt.net/files/paper3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emrxiv.org/engage/chemrxiv/article-details/6540eb2548dad23120c5224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s.acs.org/doi/full/10.1021/acs.analchem.9b05135" TargetMode="External"/><Relationship Id="rId4" Type="http://schemas.openxmlformats.org/officeDocument/2006/relationships/hyperlink" Target="https://www.frontiersin.org/articles/10.3389/fmolb.2023.1130781/full#h12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full/10.1021/acs.analchem.8b00929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ioinformatics/article/37/Supplement_1/i231/6319686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lasgowcompbio/vimms" TargetMode="External"/><Relationship Id="rId3" Type="http://schemas.openxmlformats.org/officeDocument/2006/relationships/image" Target="../media/image42.jpeg"/><Relationship Id="rId7" Type="http://schemas.openxmlformats.org/officeDocument/2006/relationships/hyperlink" Target="https://joss.theoj.org/papers/10.21105/joss.03990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dpi.com/2218-1989/9/10/219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nk.springer.com/article/10.1007/s00216-016-9607-8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107656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Applications of AI in the field of Metabolomics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8" y="2577737"/>
            <a:ext cx="6528988" cy="2229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Lecturer in Statistics, School of Mathematics &amp;  Statistics, University of Glasgow, Scotland, UK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can be simple or unimaginably big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come in lots of different formats, but the concept is the same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98" y="3568247"/>
            <a:ext cx="4336867" cy="223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 learning consulting | Fast Data Science">
            <a:extLst>
              <a:ext uri="{FF2B5EF4-FFF2-40B4-BE49-F238E27FC236}">
                <a16:creationId xmlns:a16="http://schemas.microsoft.com/office/drawing/2014/main" id="{17008F15-4432-FD2F-B8E0-E45CBE30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29" y="3568247"/>
            <a:ext cx="4729571" cy="27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36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6C8CDC0-EC15-67A1-669B-B5F0B1B67353}"/>
              </a:ext>
            </a:extLst>
          </p:cNvPr>
          <p:cNvSpPr/>
          <p:nvPr/>
        </p:nvSpPr>
        <p:spPr>
          <a:xfrm>
            <a:off x="3445756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956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Potential uses for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doesn’t seem to be a great deal of opportunities for AI here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most important thing seems to be to make sure Open Access tools keep up with advances in data acquisition techniques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Must ensure all stages of data analysis pipeline keep up with advances to ensure pipelines are useable for all</a:t>
            </a:r>
          </a:p>
        </p:txBody>
      </p:sp>
    </p:spTree>
    <p:extLst>
      <p:ext uri="{BB962C8B-B14F-4D97-AF65-F5344CB8AC3E}">
        <p14:creationId xmlns:p14="http://schemas.microsoft.com/office/powerpoint/2010/main" val="10335539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8830EC-B2A0-F549-C6EB-E944B7C8F3B2}"/>
              </a:ext>
            </a:extLst>
          </p:cNvPr>
          <p:cNvSpPr/>
          <p:nvPr/>
        </p:nvSpPr>
        <p:spPr>
          <a:xfrm>
            <a:off x="5518395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582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PeakOnly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offers an alternative to peak picking methods from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and XCMS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can be relatively easily integrated into data analysis pipelines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BF639-CDF0-8DE5-1A9F-F8BA97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3082049"/>
            <a:ext cx="9862038" cy="254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DCF6D-C5AB-7B32-6C35-6E81228656F2}"/>
              </a:ext>
            </a:extLst>
          </p:cNvPr>
          <p:cNvSpPr txBox="1"/>
          <p:nvPr/>
        </p:nvSpPr>
        <p:spPr>
          <a:xfrm>
            <a:off x="9609991" y="5863892"/>
            <a:ext cx="222179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Melnikov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1155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PeakOnly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is made up of two Convolutional Neural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Classification CNN – Determines whether it is a peak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Integration CNN – Detecting peak borders and peak separation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5E033-2BBC-E01A-D6AF-68771B27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7" y="4106007"/>
            <a:ext cx="4870285" cy="25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30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Convolutional Neural Networks (CNNs): The Powerhouse of Image  Processing">
            <a:extLst>
              <a:ext uri="{FF2B5EF4-FFF2-40B4-BE49-F238E27FC236}">
                <a16:creationId xmlns:a16="http://schemas.microsoft.com/office/drawing/2014/main" id="{51523483-314E-B326-352D-73F5669B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44" y="266956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Convolutional Neural Networks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813093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CNN is a Neural Network with Convolutional Layers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Each images is divided into overlapping boxes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summary of each box (in terms of an image pixel value) is fed into the next layer</a:t>
            </a:r>
          </a:p>
        </p:txBody>
      </p:sp>
      <p:pic>
        <p:nvPicPr>
          <p:cNvPr id="1028" name="Picture 4" descr="Intuitive Deep Learning Part 2: CNNs for Computer Vision | by Joseph Lee  Wei En | Towards Data Science">
            <a:extLst>
              <a:ext uri="{FF2B5EF4-FFF2-40B4-BE49-F238E27FC236}">
                <a16:creationId xmlns:a16="http://schemas.microsoft.com/office/drawing/2014/main" id="{14B1BBF1-B9D0-8474-47FE-6BEEC89C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37" y="3618429"/>
            <a:ext cx="3553615" cy="31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282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Classification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Classification CNN will take roughly the architecture below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input is an ROI of length 1x256 (an image with only one row)</a:t>
            </a:r>
          </a:p>
        </p:txBody>
      </p:sp>
      <p:pic>
        <p:nvPicPr>
          <p:cNvPr id="2050" name="Picture 2" descr="1D convolutional neural networks for chart pattern classification in  financial time series | The Journal of Supercomputing">
            <a:extLst>
              <a:ext uri="{FF2B5EF4-FFF2-40B4-BE49-F238E27FC236}">
                <a16:creationId xmlns:a16="http://schemas.microsoft.com/office/drawing/2014/main" id="{D4ED3AF4-0818-52B2-6D54-26F0D9FB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24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4B9A8D9-1E38-BA86-ED05-FE3391CE5AD2}"/>
              </a:ext>
            </a:extLst>
          </p:cNvPr>
          <p:cNvCxnSpPr>
            <a:cxnSpLocks/>
          </p:cNvCxnSpPr>
          <p:nvPr/>
        </p:nvCxnSpPr>
        <p:spPr>
          <a:xfrm>
            <a:off x="1582615" y="2611315"/>
            <a:ext cx="1978270" cy="157382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463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Classification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Classification CNN will take roughly the architecture below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input is an ROI of length 1x256 (an image with only one row)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output are 3 classes (noise; one or more peaks; uncertain peaks)</a:t>
            </a:r>
          </a:p>
        </p:txBody>
      </p:sp>
      <p:pic>
        <p:nvPicPr>
          <p:cNvPr id="2050" name="Picture 2" descr="1D convolutional neural networks for chart pattern classification in  financial time series | The Journal of Supercomputing">
            <a:extLst>
              <a:ext uri="{FF2B5EF4-FFF2-40B4-BE49-F238E27FC236}">
                <a16:creationId xmlns:a16="http://schemas.microsoft.com/office/drawing/2014/main" id="{D4ED3AF4-0818-52B2-6D54-26F0D9FB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24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297CD93-45CE-B558-D1A5-0D5A50644E23}"/>
              </a:ext>
            </a:extLst>
          </p:cNvPr>
          <p:cNvCxnSpPr>
            <a:cxnSpLocks/>
          </p:cNvCxnSpPr>
          <p:nvPr/>
        </p:nvCxnSpPr>
        <p:spPr>
          <a:xfrm>
            <a:off x="1714500" y="3156438"/>
            <a:ext cx="6576646" cy="18112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493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</a:t>
            </a:r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Integration CNN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Integration CNN takes the form of a U-Net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U-Net used manually annotated starts and ends of peaks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also predict separation</a:t>
            </a:r>
          </a:p>
        </p:txBody>
      </p:sp>
      <p:pic>
        <p:nvPicPr>
          <p:cNvPr id="3074" name="Picture 2" descr="UNet for Image segmentation">
            <a:extLst>
              <a:ext uri="{FF2B5EF4-FFF2-40B4-BE49-F238E27FC236}">
                <a16:creationId xmlns:a16="http://schemas.microsoft.com/office/drawing/2014/main" id="{EB93DC8D-4FE4-A4B9-3A41-F7278144B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 b="23401"/>
          <a:stretch/>
        </p:blipFill>
        <p:spPr bwMode="auto">
          <a:xfrm>
            <a:off x="7017881" y="4177677"/>
            <a:ext cx="4945519" cy="25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eline architecture. A standard Unet architecture, coined Unet,... |  Download Scientific Diagram">
            <a:extLst>
              <a:ext uri="{FF2B5EF4-FFF2-40B4-BE49-F238E27FC236}">
                <a16:creationId xmlns:a16="http://schemas.microsoft.com/office/drawing/2014/main" id="{36BAC768-9BF7-35F3-73A5-02334BCBE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1145" r="1167" b="2619"/>
          <a:stretch/>
        </p:blipFill>
        <p:spPr bwMode="auto">
          <a:xfrm>
            <a:off x="519286" y="4167900"/>
            <a:ext cx="5758422" cy="249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920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82567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results appear to be pretty good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used this for processing within our ViMMS framework and it seemed to give good results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16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b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 Issues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Based on small amount of hand annotated data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May not generalize to different MS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not work well with methods with uneven MS1 scan times (e.g. new ViMMS methods – nor do XCMS /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A1C85-31C7-1D65-ABEA-0374E05A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1327638"/>
            <a:ext cx="5153547" cy="4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139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1E5CCF-BBC3-9E3C-EACB-DEBB1132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11" y="4378568"/>
            <a:ext cx="4547377" cy="21709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Peak Alignment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Various methods have proposed more advanced peak alignment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this seems to be done using standard tools, e.g.,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BBC51-CA36-F0BF-EB35-48F5136AB049}"/>
              </a:ext>
            </a:extLst>
          </p:cNvPr>
          <p:cNvSpPr txBox="1"/>
          <p:nvPr/>
        </p:nvSpPr>
        <p:spPr>
          <a:xfrm>
            <a:off x="8036169" y="6311789"/>
            <a:ext cx="1916724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Wang et al. (2019)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DF706-7B96-55BE-8C19-ADBD47E18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05" y="2611076"/>
            <a:ext cx="4728063" cy="1635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B476F7-9FDB-17CF-C56B-99BFACB7F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229" y="2611076"/>
            <a:ext cx="5621410" cy="1556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A75C2-DE60-A529-D5F9-9010FAB4FD59}"/>
              </a:ext>
            </a:extLst>
          </p:cNvPr>
          <p:cNvSpPr txBox="1"/>
          <p:nvPr/>
        </p:nvSpPr>
        <p:spPr>
          <a:xfrm>
            <a:off x="177800" y="4516961"/>
            <a:ext cx="1563077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" action="ppaction://noaction"/>
              </a:rPr>
              <a:t>Li et al. (2017)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DCBF4-1754-282B-E190-2C6565C0223B}"/>
              </a:ext>
            </a:extLst>
          </p:cNvPr>
          <p:cNvSpPr txBox="1"/>
          <p:nvPr/>
        </p:nvSpPr>
        <p:spPr>
          <a:xfrm>
            <a:off x="10143285" y="4332295"/>
            <a:ext cx="174114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Hao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3659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DIA deconvolution appears to be very unreliable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results and other show that the quality of spectra produced is not high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761F8D-1A25-374C-8DBA-2CFF2D99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5" y="3226005"/>
            <a:ext cx="7274768" cy="3217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E98C4-C409-29B2-81A3-2D42287A39AC}"/>
              </a:ext>
            </a:extLst>
          </p:cNvPr>
          <p:cNvSpPr txBox="1"/>
          <p:nvPr/>
        </p:nvSpPr>
        <p:spPr>
          <a:xfrm>
            <a:off x="9172865" y="609532"/>
            <a:ext cx="2070100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Wandy et al. (2023)</a:t>
            </a:r>
            <a:endParaRPr lang="en-GB" dirty="0"/>
          </a:p>
          <a:p>
            <a:r>
              <a:rPr lang="en-GB" dirty="0">
                <a:hlinkClick r:id="rId5"/>
              </a:rPr>
              <a:t>Guo &amp; Huan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87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New DIA deconvolution methods seem necessary for the effective use of DIA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work in proteomics, but good gold standard data is missing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 based methods are only as good as the data they are given</a:t>
            </a:r>
          </a:p>
        </p:txBody>
      </p:sp>
    </p:spTree>
    <p:extLst>
      <p:ext uri="{BB962C8B-B14F-4D97-AF65-F5344CB8AC3E}">
        <p14:creationId xmlns:p14="http://schemas.microsoft.com/office/powerpoint/2010/main" val="31994874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66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Interesting looking methods (from metabolomics and proteomics)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39B1E-5EC1-9378-D194-BD418C61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1" y="2199543"/>
            <a:ext cx="4795852" cy="1754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3ABB4-5DBD-CB53-068B-FD59767C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338" y="4299439"/>
            <a:ext cx="3919537" cy="227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78C52-3208-9274-3522-71307C003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26" y="2021682"/>
            <a:ext cx="5278742" cy="2427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5D6AA-359F-F068-ABC6-B9FD10C0C695}"/>
              </a:ext>
            </a:extLst>
          </p:cNvPr>
          <p:cNvSpPr txBox="1"/>
          <p:nvPr/>
        </p:nvSpPr>
        <p:spPr>
          <a:xfrm>
            <a:off x="9979268" y="4681674"/>
            <a:ext cx="185486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Alka et al. (2022)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AB5FA-5F98-BB94-F4BD-79629D8B61E8}"/>
              </a:ext>
            </a:extLst>
          </p:cNvPr>
          <p:cNvSpPr txBox="1"/>
          <p:nvPr/>
        </p:nvSpPr>
        <p:spPr>
          <a:xfrm>
            <a:off x="7610628" y="6236721"/>
            <a:ext cx="162129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He et al. (2022)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FEF1-7259-A340-B645-75E861B27261}"/>
              </a:ext>
            </a:extLst>
          </p:cNvPr>
          <p:cNvSpPr txBox="1"/>
          <p:nvPr/>
        </p:nvSpPr>
        <p:spPr>
          <a:xfrm>
            <a:off x="263189" y="4264792"/>
            <a:ext cx="22338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Stancliffe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889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MSdeconvolve – work is progress…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ViMMS framework seemed a good place to test DIA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designed methods that work effectively in simulation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are only marginally better than MSdial in real data</a:t>
            </a:r>
          </a:p>
        </p:txBody>
      </p:sp>
    </p:spTree>
    <p:extLst>
      <p:ext uri="{BB962C8B-B14F-4D97-AF65-F5344CB8AC3E}">
        <p14:creationId xmlns:p14="http://schemas.microsoft.com/office/powerpoint/2010/main" val="34132328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C6949-EF32-08E2-C02F-4E4A43FCEC83}"/>
              </a:ext>
            </a:extLst>
          </p:cNvPr>
          <p:cNvSpPr/>
          <p:nvPr/>
        </p:nvSpPr>
        <p:spPr>
          <a:xfrm>
            <a:off x="7625870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8342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Annotation &amp; Molecular Networking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Big Questions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identify and create networks of metabolites?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we trust that these annotations are real?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Probably the area with the most existing use of AI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lot of database sorting and scoring, which we could also loosely call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Most methods rely heavily on databases, but how accurate are the databases?</a:t>
            </a:r>
          </a:p>
        </p:txBody>
      </p:sp>
    </p:spTree>
    <p:extLst>
      <p:ext uri="{BB962C8B-B14F-4D97-AF65-F5344CB8AC3E}">
        <p14:creationId xmlns:p14="http://schemas.microsoft.com/office/powerpoint/2010/main" val="10821844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Comparing spectra is commonly done via methods such as Cosine similarly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measure usually work well for two similar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they struggle for two more different, but structurally linked spectra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9E34-60F6-53B6-21FD-6209BBC2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0" y="3523076"/>
            <a:ext cx="6590900" cy="2643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615470" y="6198750"/>
            <a:ext cx="21147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Huber et al. (2021a)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344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Spec2Vec is based on a common technique from Natural Language Processing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create word embeddings which link groups of words together based on how they are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CBC55-08C1-B0BC-179F-C80F5564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62" y="3059723"/>
            <a:ext cx="5882475" cy="33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59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the context of spectra, ‘word’ embeddings link related fragmentation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is partially how ChatGPT understands relationships between similar words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 about spectral patterns that are the same, but with different base masses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182D1-4208-0E01-8057-2797271D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0" y="3367454"/>
            <a:ext cx="6142859" cy="29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5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E603BC-0700-B37F-7BD7-6A1E617984BA}"/>
              </a:ext>
            </a:extLst>
          </p:cNvPr>
          <p:cNvSpPr/>
          <p:nvPr/>
        </p:nvSpPr>
        <p:spPr>
          <a:xfrm>
            <a:off x="3729713" y="3876267"/>
            <a:ext cx="925948" cy="183655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C2E6E-C759-5385-FB1E-6493DE4EA66F}"/>
              </a:ext>
            </a:extLst>
          </p:cNvPr>
          <p:cNvSpPr txBox="1"/>
          <p:nvPr/>
        </p:nvSpPr>
        <p:spPr>
          <a:xfrm>
            <a:off x="1898997" y="4050208"/>
            <a:ext cx="170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42538386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MS2DeepScore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MS2DeepScore extends this by using a Deep Neural Network to create the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E538C-DE25-0DBF-5BE0-F29D102C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25" y="2708544"/>
            <a:ext cx="7083349" cy="402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B9A04-4E93-3D01-0397-025A839F95DC}"/>
              </a:ext>
            </a:extLst>
          </p:cNvPr>
          <p:cNvSpPr txBox="1"/>
          <p:nvPr/>
        </p:nvSpPr>
        <p:spPr>
          <a:xfrm>
            <a:off x="9816819" y="6207715"/>
            <a:ext cx="214658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Huber et al. (2021b)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016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MS2Query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MS2Query makes use of MS2DeepScore and the precursor intensity to search libraries for analogues – non-exact matches with high chemical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CAD94-BE7F-80F5-F96E-148231CC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19" y="2637921"/>
            <a:ext cx="7620000" cy="3059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B9A04-4E93-3D01-0397-025A839F95DC}"/>
              </a:ext>
            </a:extLst>
          </p:cNvPr>
          <p:cNvSpPr txBox="1"/>
          <p:nvPr/>
        </p:nvSpPr>
        <p:spPr>
          <a:xfrm>
            <a:off x="9816819" y="6207715"/>
            <a:ext cx="214658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De Jong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9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 Prediction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SIRIUS4 and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CSI:FingerID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provide a way of identifying metabolites from their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My creating fragmentation trees, the observed fragmentation spectra can be explained and linked to potential metabolite structures.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these methods be combined with physics (chemistry?) informed ML?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These approaches are popular in computational biology, engineering,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7357918" y="5828251"/>
            <a:ext cx="2216918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Dührkop et al. (2015)</a:t>
            </a:r>
            <a:endParaRPr lang="en-GB" dirty="0"/>
          </a:p>
          <a:p>
            <a:r>
              <a:rPr lang="en-GB" dirty="0">
                <a:hlinkClick r:id="rId4"/>
              </a:rPr>
              <a:t>Dührkop et al. (2019)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A6778-48FF-37E1-2EFA-DA3F5BCAE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4639827"/>
            <a:ext cx="5231423" cy="1834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B0FB5-5296-B3C7-3E26-626F0788B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354" y="4541020"/>
            <a:ext cx="6082445" cy="8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3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 Prediction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198946" cy="299357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Modern methods have used transformers to similarly attempt to predict spectra from chemicals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Transformers are a key elements of ChatGPT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Impressively this models contains over 400 million trainable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442938" y="6151417"/>
            <a:ext cx="2409093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Shrivastava et al. (2021)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3FF21-CC2A-AD80-9C9E-E2C2B900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4671419"/>
            <a:ext cx="6381567" cy="1937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4F850-B9BD-007F-071A-A5892C627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181" y="953005"/>
            <a:ext cx="4174972" cy="3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9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Transformers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799" y="1604801"/>
            <a:ext cx="11612685" cy="10233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Transformers are based on the idea of attention and multi-head attention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Deep Neural Network learns how words refer to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917723" y="5500005"/>
            <a:ext cx="187276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Jay </a:t>
            </a:r>
            <a:r>
              <a:rPr lang="en-GB" dirty="0" err="1">
                <a:hlinkClick r:id="rId3"/>
              </a:rPr>
              <a:t>Alammar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E6FDDE-7C46-7D18-639D-A6ACE262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315" y="2816672"/>
            <a:ext cx="3479676" cy="31461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15737D-8EF5-511D-9E6A-CF6F3B0ACEA2}"/>
              </a:ext>
            </a:extLst>
          </p:cNvPr>
          <p:cNvSpPr txBox="1">
            <a:spLocks/>
          </p:cNvSpPr>
          <p:nvPr/>
        </p:nvSpPr>
        <p:spPr>
          <a:xfrm>
            <a:off x="1306829" y="6151417"/>
            <a:ext cx="1507155" cy="4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757E25-6FA9-B535-7FB5-05A56C79ECAE}"/>
              </a:ext>
            </a:extLst>
          </p:cNvPr>
          <p:cNvSpPr txBox="1">
            <a:spLocks/>
          </p:cNvSpPr>
          <p:nvPr/>
        </p:nvSpPr>
        <p:spPr>
          <a:xfrm>
            <a:off x="6224660" y="6151416"/>
            <a:ext cx="3314994" cy="4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Multi-Head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220F02-87BB-3D56-2770-CE80C767B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16672"/>
            <a:ext cx="3306515" cy="29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9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Molecular Networking via MS2LDA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662615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the spectral matching methods, MS2LDA used word embeddings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Similarly to Netflix type algorithms, it tries to learn patterns that replicate across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MS2LDA then uses these patterns to learn underlying spectral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transformer architectures be used here?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AI based networking approaches also be useful?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122228" y="6276676"/>
            <a:ext cx="2841172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van der Hooft et al. (2016)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F36F-3190-618B-0ACA-CF6D30834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86" y="1997204"/>
            <a:ext cx="4746114" cy="4005672"/>
          </a:xfrm>
          <a:prstGeom prst="rect">
            <a:avLst/>
          </a:prstGeom>
        </p:spPr>
      </p:pic>
      <p:pic>
        <p:nvPicPr>
          <p:cNvPr id="4" name="Picture 2" descr="Banner">
            <a:extLst>
              <a:ext uri="{FF2B5EF4-FFF2-40B4-BE49-F238E27FC236}">
                <a16:creationId xmlns:a16="http://schemas.microsoft.com/office/drawing/2014/main" id="{594C82C0-973A-BC5E-AD32-20C0256E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43"/>
          <a:stretch/>
        </p:blipFill>
        <p:spPr bwMode="auto">
          <a:xfrm>
            <a:off x="9403784" y="211992"/>
            <a:ext cx="2559616" cy="16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3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Are our annotations correct?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Whether annotations, or even analogues, are correct is one of the biggest challenges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Only around 2.5% of know natural products are on GNPS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Therefore, few spectral matches are ever found</a:t>
            </a:r>
          </a:p>
        </p:txBody>
      </p:sp>
    </p:spTree>
    <p:extLst>
      <p:ext uri="{BB962C8B-B14F-4D97-AF65-F5344CB8AC3E}">
        <p14:creationId xmlns:p14="http://schemas.microsoft.com/office/powerpoint/2010/main" val="42893239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Are our annotations correct?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Statistical False Discovery Rates (FDR) tell us how often our annotations are likely to incorrect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Estimating them when we only know 2.5% of natural products is difficult though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generative AI be useful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3251181" y="6259320"/>
            <a:ext cx="2340010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Scheubert</a:t>
            </a:r>
            <a:r>
              <a:rPr lang="en-GB" dirty="0"/>
              <a:t> et al. (2017)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B8808-FF42-7353-91A5-E2EDE8E1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58" y="2895734"/>
            <a:ext cx="5280026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4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C6949-EF32-08E2-C02F-4E4A43FCEC83}"/>
              </a:ext>
            </a:extLst>
          </p:cNvPr>
          <p:cNvSpPr/>
          <p:nvPr/>
        </p:nvSpPr>
        <p:spPr>
          <a:xfrm>
            <a:off x="1079863" y="3779521"/>
            <a:ext cx="10023566" cy="284698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445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statistical analysis part of the metabolomics pipeline intuitively seems like the ideal place to implement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pipelines include Random Forests or Gradient Boosting Machines</a:t>
            </a:r>
          </a:p>
        </p:txBody>
      </p:sp>
    </p:spTree>
    <p:extLst>
      <p:ext uri="{BB962C8B-B14F-4D97-AF65-F5344CB8AC3E}">
        <p14:creationId xmlns:p14="http://schemas.microsoft.com/office/powerpoint/2010/main" val="273324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F96AA4-F1C1-BD1E-D22F-67082FFA18FB}"/>
              </a:ext>
            </a:extLst>
          </p:cNvPr>
          <p:cNvSpPr/>
          <p:nvPr/>
        </p:nvSpPr>
        <p:spPr>
          <a:xfrm>
            <a:off x="8310421" y="3806852"/>
            <a:ext cx="925948" cy="183655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1B5BB-CD77-DEB7-8F04-9A3AF19A8356}"/>
              </a:ext>
            </a:extLst>
          </p:cNvPr>
          <p:cNvSpPr txBox="1"/>
          <p:nvPr/>
        </p:nvSpPr>
        <p:spPr>
          <a:xfrm>
            <a:off x="9440620" y="3997956"/>
            <a:ext cx="170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5923050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statistical analysis part of the metabolomics pipeline intuitively seems like the ideal place to implement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pipelines include Random Forests or Gradient Boosting Machines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Personally, I am not convinced…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identifying 1,000 </a:t>
            </a:r>
            <a:r>
              <a:rPr lang="en-US" sz="2300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biomarkers in a Random Forest really help?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Not much? Maybe I am too harsh…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is you FDR of these biomarkers?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95%+ 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Surely a model with 95-100% accuracy is good?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Almost always no</a:t>
            </a:r>
          </a:p>
        </p:txBody>
      </p:sp>
    </p:spTree>
    <p:extLst>
      <p:ext uri="{BB962C8B-B14F-4D97-AF65-F5344CB8AC3E}">
        <p14:creationId xmlns:p14="http://schemas.microsoft.com/office/powerpoint/2010/main" val="1618490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808510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23D630-6AAB-283D-79E7-485FAA43AA70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</p:spTree>
    <p:extLst>
      <p:ext uri="{BB962C8B-B14F-4D97-AF65-F5344CB8AC3E}">
        <p14:creationId xmlns:p14="http://schemas.microsoft.com/office/powerpoint/2010/main" val="28383321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F04FB1-D175-B799-3670-4892EC3AC20D}"/>
              </a:ext>
            </a:extLst>
          </p:cNvPr>
          <p:cNvSpPr txBox="1"/>
          <p:nvPr/>
        </p:nvSpPr>
        <p:spPr>
          <a:xfrm>
            <a:off x="9302390" y="2686380"/>
            <a:ext cx="22507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would you tell which were the true biomarkers to investigate? Would</a:t>
            </a: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 a t-test not work just as well?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08505-E256-BF96-8456-14C45C393E09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</p:spTree>
    <p:extLst>
      <p:ext uri="{BB962C8B-B14F-4D97-AF65-F5344CB8AC3E}">
        <p14:creationId xmlns:p14="http://schemas.microsoft.com/office/powerpoint/2010/main" val="3366127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982BAD-05BF-0FAD-BD28-0FA022246CD5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04FB1-D175-B799-3670-4892EC3AC20D}"/>
              </a:ext>
            </a:extLst>
          </p:cNvPr>
          <p:cNvSpPr txBox="1"/>
          <p:nvPr/>
        </p:nvSpPr>
        <p:spPr>
          <a:xfrm>
            <a:off x="9302390" y="2686380"/>
            <a:ext cx="22507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would you tell which were the true biomarkers to investigate? Would</a:t>
            </a: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 a t-test not work just as well?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CFD9F-D320-1C26-AC0A-D2AC87E5BE46}"/>
              </a:ext>
            </a:extLst>
          </p:cNvPr>
          <p:cNvSpPr txBox="1"/>
          <p:nvPr/>
        </p:nvSpPr>
        <p:spPr>
          <a:xfrm>
            <a:off x="9302390" y="4876254"/>
            <a:ext cx="225070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A Deep Neural Network would almost certainly improve accuracy, but is that useful? No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304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me the focus of statistical analysis in metabolomics should be away from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Better understanding of causality seems improve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Understanding experimental design and more importantly understanding what your experiment even has the ability to show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also important that statistical analysis methods keep up to date with new advances in MS and the data new MS are able to acquire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672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Can we combine stages?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24EE6-270E-A225-8F22-0263081F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6DB04A-4D4B-7F55-1410-77EB5D108821}"/>
              </a:ext>
            </a:extLst>
          </p:cNvPr>
          <p:cNvSpPr/>
          <p:nvPr/>
        </p:nvSpPr>
        <p:spPr>
          <a:xfrm>
            <a:off x="905692" y="1550758"/>
            <a:ext cx="10023566" cy="270471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124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Combined Approaches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combining the development of approaches offer an interesting avenue for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allows us to process huge amounts of data at the same time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improved data acquisition strategies lead to better downstream methods?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Would MSN or DDA-DIA hybrid approaches combined with peak picking and annotation help improve experimental results?</a:t>
            </a:r>
          </a:p>
        </p:txBody>
      </p:sp>
    </p:spTree>
    <p:extLst>
      <p:ext uri="{BB962C8B-B14F-4D97-AF65-F5344CB8AC3E}">
        <p14:creationId xmlns:p14="http://schemas.microsoft.com/office/powerpoint/2010/main" val="40183764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Conclusions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Metabolomics data is messy, AI can help but it can be dangerous as well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use AI effectively, we need to collect better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use AI methods that can take chemical processes more accurately into account, e.g., physic informed machine learning style approaches</a:t>
            </a:r>
          </a:p>
        </p:txBody>
      </p:sp>
      <p:pic>
        <p:nvPicPr>
          <p:cNvPr id="1026" name="Picture 2" descr="Deep metabolome: Applications of deep learning in metabolomics -  ScienceDirect">
            <a:extLst>
              <a:ext uri="{FF2B5EF4-FFF2-40B4-BE49-F238E27FC236}">
                <a16:creationId xmlns:a16="http://schemas.microsoft.com/office/drawing/2014/main" id="{3302B519-F648-23C3-09B7-9D9C0D0C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076" y="4597775"/>
            <a:ext cx="5609048" cy="214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E1B96-E847-6A1F-0F51-F200D4E75E7D}"/>
              </a:ext>
            </a:extLst>
          </p:cNvPr>
          <p:cNvSpPr txBox="1"/>
          <p:nvPr/>
        </p:nvSpPr>
        <p:spPr>
          <a:xfrm>
            <a:off x="9838592" y="6276676"/>
            <a:ext cx="212480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Pomyen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2815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6984068" cy="447947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5577298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1"/>
            <a:ext cx="6984068" cy="39034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 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at: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https://github.com/vinnydavies/presentations/blob/master/EuroMetabolomics2024_VinnyDavies.pptx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F96AA4-F1C1-BD1E-D22F-67082FFA18FB}"/>
              </a:ext>
            </a:extLst>
          </p:cNvPr>
          <p:cNvSpPr/>
          <p:nvPr/>
        </p:nvSpPr>
        <p:spPr>
          <a:xfrm>
            <a:off x="4739907" y="3037115"/>
            <a:ext cx="3689990" cy="369388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1B5BB-CD77-DEB7-8F04-9A3AF19A8356}"/>
              </a:ext>
            </a:extLst>
          </p:cNvPr>
          <p:cNvSpPr txBox="1"/>
          <p:nvPr/>
        </p:nvSpPr>
        <p:spPr>
          <a:xfrm>
            <a:off x="8155840" y="2804881"/>
            <a:ext cx="3217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(not collected data)</a:t>
            </a:r>
          </a:p>
        </p:txBody>
      </p:sp>
    </p:spTree>
    <p:extLst>
      <p:ext uri="{BB962C8B-B14F-4D97-AF65-F5344CB8AC3E}">
        <p14:creationId xmlns:p14="http://schemas.microsoft.com/office/powerpoint/2010/main" val="414342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0797854">
            <a:off x="4400090" y="4024053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/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/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/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19289809">
            <a:off x="4329760" y="4391103"/>
            <a:ext cx="1040112" cy="1501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8695364">
            <a:off x="4114488" y="4642007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B735FB-C261-8011-971C-6AC7D635BC12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77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B735FB-C261-8011-971C-6AC7D635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774397"/>
              </a:xfrm>
              <a:prstGeom prst="rect">
                <a:avLst/>
              </a:prstGeom>
              <a:blipFill>
                <a:blip r:embed="rId8"/>
                <a:stretch>
                  <a:fillRect l="-3472" t="-3082" b="-20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24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0797854">
            <a:off x="4387042" y="4572696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/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/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/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886223">
            <a:off x="4385010" y="4267838"/>
            <a:ext cx="1040112" cy="1501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9382905">
            <a:off x="4297577" y="4908732"/>
            <a:ext cx="1194433" cy="11467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394076" y="4259397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76" y="4259397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C3383-243D-0A4B-C2FA-3D6D490C68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2,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C3383-243D-0A4B-C2FA-3D6D490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blipFill>
                <a:blip r:embed="rId8"/>
                <a:stretch>
                  <a:fillRect l="-3472" t="-3030" b="-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87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775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775101"/>
              </a:xfrm>
              <a:prstGeom prst="rect">
                <a:avLst/>
              </a:prstGeom>
              <a:blipFill>
                <a:blip r:embed="rId4"/>
                <a:stretch>
                  <a:fillRect l="-3472" t="-3082" b="-23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>
            <a:off x="5940511" y="3881445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20300824">
            <a:off x="5865535" y="4196970"/>
            <a:ext cx="1182695" cy="15209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9146707">
            <a:off x="5732574" y="4462002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5A76F8-B66F-71DC-0FF9-83F6BF90F28C}"/>
              </a:ext>
            </a:extLst>
          </p:cNvPr>
          <p:cNvSpPr/>
          <p:nvPr/>
        </p:nvSpPr>
        <p:spPr>
          <a:xfrm rot="18408378">
            <a:off x="5624698" y="4849750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/>
              <p:nvPr/>
            </p:nvSpPr>
            <p:spPr>
              <a:xfrm>
                <a:off x="5403783" y="425254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83" y="4252546"/>
                <a:ext cx="559590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/>
              <p:nvPr/>
            </p:nvSpPr>
            <p:spPr>
              <a:xfrm>
                <a:off x="5406524" y="4775405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4775405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/>
              <p:nvPr/>
            </p:nvSpPr>
            <p:spPr>
              <a:xfrm>
                <a:off x="5406524" y="5286878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5286878"/>
                <a:ext cx="559590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/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42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 Layer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blipFill>
                <a:blip r:embed="rId4"/>
                <a:stretch>
                  <a:fillRect l="-3472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185823">
            <a:off x="7455038" y="4231762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851678">
            <a:off x="7512355" y="4553643"/>
            <a:ext cx="895685" cy="13278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8457356" y="4491307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356" y="4491307"/>
                <a:ext cx="559590" cy="413511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20591594">
            <a:off x="7503919" y="4777188"/>
            <a:ext cx="1040626" cy="14195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5A76F8-B66F-71DC-0FF9-83F6BF90F28C}"/>
              </a:ext>
            </a:extLst>
          </p:cNvPr>
          <p:cNvSpPr/>
          <p:nvPr/>
        </p:nvSpPr>
        <p:spPr>
          <a:xfrm rot="19136095">
            <a:off x="7413344" y="5096521"/>
            <a:ext cx="1141897" cy="1485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/>
              <p:nvPr/>
            </p:nvSpPr>
            <p:spPr>
              <a:xfrm>
                <a:off x="7034563" y="4242240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563" y="4242240"/>
                <a:ext cx="559590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/>
              <p:nvPr/>
            </p:nvSpPr>
            <p:spPr>
              <a:xfrm>
                <a:off x="7030909" y="4765663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09" y="4765663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/>
              <p:nvPr/>
            </p:nvSpPr>
            <p:spPr>
              <a:xfrm>
                <a:off x="7037125" y="5287673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125" y="5287673"/>
                <a:ext cx="559590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/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61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proposed in 1943 by a neuroscientist and a logician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why have they become so popular in the last 10-20 years?</a:t>
            </a:r>
          </a:p>
        </p:txBody>
      </p:sp>
      <p:pic>
        <p:nvPicPr>
          <p:cNvPr id="2" name="Picture 2" descr="Terminator: Here's How Much Each Model Weighs">
            <a:extLst>
              <a:ext uri="{FF2B5EF4-FFF2-40B4-BE49-F238E27FC236}">
                <a16:creationId xmlns:a16="http://schemas.microsoft.com/office/drawing/2014/main" id="{408667B8-F79F-AADF-7F75-C7CAB956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06" y="4556494"/>
            <a:ext cx="4066954" cy="20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17A3BA9-F1D0-40E8-FF33-6B22828ECC0D}"/>
              </a:ext>
            </a:extLst>
          </p:cNvPr>
          <p:cNvSpPr/>
          <p:nvPr/>
        </p:nvSpPr>
        <p:spPr>
          <a:xfrm>
            <a:off x="7871644" y="3117667"/>
            <a:ext cx="3632379" cy="1297799"/>
          </a:xfrm>
          <a:prstGeom prst="wedgeRoundRectCallout">
            <a:avLst>
              <a:gd name="adj1" fmla="val -50921"/>
              <a:gd name="adj2" fmla="val 137721"/>
              <a:gd name="adj3" fmla="val 16667"/>
            </a:avLst>
          </a:prstGeom>
          <a:solidFill>
            <a:schemeClr val="tx1">
              <a:lumMod val="25000"/>
              <a:lumOff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My CPU is a neural-net processor; a learning computer.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more contact I have with humans, the more I learn”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43A58-83B4-2833-5263-C9D3AAD660EA}"/>
              </a:ext>
            </a:extLst>
          </p:cNvPr>
          <p:cNvSpPr txBox="1"/>
          <p:nvPr/>
        </p:nvSpPr>
        <p:spPr>
          <a:xfrm>
            <a:off x="1380393" y="4665291"/>
            <a:ext cx="4436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quote comes from Terminator 2 which was released in 1991 (the original was 1984)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6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40576" cy="5005006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Education &amp; Career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180863"/>
            <a:ext cx="7024020" cy="43505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B.Sc. Mathematics &amp; M.Sc. Statistics, Lancaster University, UK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Ph.D. in Statistics, University of Glasgow, UK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Postdocs in Statistics, University of Glasgow &amp; University of Leeds, UK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Postdoc in Computing Science, University of Glasgow, UK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b="1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Lecturer in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42718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proposed in 1943 by a neuroscientist and a logician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why have they become so popular in the last 10-20 years?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Backpropagation, Auto-differentiation, Increase in computational resources (GPUs)</a:t>
            </a:r>
          </a:p>
        </p:txBody>
      </p:sp>
      <p:pic>
        <p:nvPicPr>
          <p:cNvPr id="3080" name="Picture 8" descr="Graphics Cards by GeForce | NVIDIA">
            <a:extLst>
              <a:ext uri="{FF2B5EF4-FFF2-40B4-BE49-F238E27FC236}">
                <a16:creationId xmlns:a16="http://schemas.microsoft.com/office/drawing/2014/main" id="{C0926CF6-AC0B-1C62-0180-C045B22D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25" y="3902283"/>
            <a:ext cx="5146350" cy="270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7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57" y="2425003"/>
            <a:ext cx="6918551" cy="37264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3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23" y="3060074"/>
            <a:ext cx="4533071" cy="24415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F2A601-CF81-B530-D807-026EAF6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18" y="2618863"/>
            <a:ext cx="3098074" cy="30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E46FEE09-D4BA-9613-DEEF-B49E0B02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5" y="4214510"/>
            <a:ext cx="4636237" cy="26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38" y="2263546"/>
            <a:ext cx="3896676" cy="2098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F2A601-CF81-B530-D807-026EAF6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02" y="2302328"/>
            <a:ext cx="2253343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983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Let’s ask the expert…</a:t>
            </a:r>
          </a:p>
        </p:txBody>
      </p:sp>
    </p:spTree>
    <p:extLst>
      <p:ext uri="{BB962C8B-B14F-4D97-AF65-F5344CB8AC3E}">
        <p14:creationId xmlns:p14="http://schemas.microsoft.com/office/powerpoint/2010/main" val="1217353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BBEA5-CC20-6A61-E853-0C2AED4C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300" y="1501525"/>
            <a:ext cx="5624449" cy="500971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15F55-D2E7-0A19-AF5B-812CA67FFCC8}"/>
              </a:ext>
            </a:extLst>
          </p:cNvPr>
          <p:cNvSpPr txBox="1"/>
          <p:nvPr/>
        </p:nvSpPr>
        <p:spPr>
          <a:xfrm>
            <a:off x="228600" y="2715486"/>
            <a:ext cx="350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beyond us today…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499BA-4688-4398-05B6-86D84F3BA5C9}"/>
              </a:ext>
            </a:extLst>
          </p:cNvPr>
          <p:cNvSpPr txBox="1"/>
          <p:nvPr/>
        </p:nvSpPr>
        <p:spPr>
          <a:xfrm>
            <a:off x="372292" y="3496184"/>
            <a:ext cx="29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Modern Deep Learning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555DB-656A-25A0-D00D-12F695E35B6B}"/>
              </a:ext>
            </a:extLst>
          </p:cNvPr>
          <p:cNvSpPr txBox="1"/>
          <p:nvPr/>
        </p:nvSpPr>
        <p:spPr>
          <a:xfrm>
            <a:off x="372292" y="4297268"/>
            <a:ext cx="29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Understanding sentence structure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2E03B-D853-8982-9DCD-BD85D3CD1252}"/>
              </a:ext>
            </a:extLst>
          </p:cNvPr>
          <p:cNvSpPr txBox="1"/>
          <p:nvPr/>
        </p:nvSpPr>
        <p:spPr>
          <a:xfrm>
            <a:off x="372292" y="4987144"/>
            <a:ext cx="29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Trained in advance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9CD95-7CB0-5DC6-4D13-BCA87FF5FD2D}"/>
              </a:ext>
            </a:extLst>
          </p:cNvPr>
          <p:cNvSpPr txBox="1"/>
          <p:nvPr/>
        </p:nvSpPr>
        <p:spPr>
          <a:xfrm>
            <a:off x="372292" y="5560635"/>
            <a:ext cx="2963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Retrainable without starting from the beginning (transfer learning)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33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79120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ChatGPT uses text and images as data (instead of metabolite intensities for instance)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text it learns to predict the next word in a sentence, essentially learning both how to answer questions and also how to construct sentences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it intelligent? Yes, but more no</a:t>
            </a:r>
          </a:p>
        </p:txBody>
      </p:sp>
      <p:pic>
        <p:nvPicPr>
          <p:cNvPr id="5122" name="Picture 2" descr="Language Modeling with nn.Transformer and torchtext — PyTorch Tutorials  2.2.0+cu121 documentation">
            <a:extLst>
              <a:ext uri="{FF2B5EF4-FFF2-40B4-BE49-F238E27FC236}">
                <a16:creationId xmlns:a16="http://schemas.microsoft.com/office/drawing/2014/main" id="{2237702C-5838-181B-380E-BDC3E47F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001" y="1277061"/>
            <a:ext cx="3898605" cy="53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00068E-059A-BD02-2BF8-3186C6452080}"/>
              </a:ext>
            </a:extLst>
          </p:cNvPr>
          <p:cNvSpPr txBox="1">
            <a:spLocks/>
          </p:cNvSpPr>
          <p:nvPr/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ChatGPT?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5B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6B1E6-4BFE-0B2C-819B-7E253FB24280}"/>
              </a:ext>
            </a:extLst>
          </p:cNvPr>
          <p:cNvSpPr txBox="1"/>
          <p:nvPr/>
        </p:nvSpPr>
        <p:spPr>
          <a:xfrm>
            <a:off x="6423362" y="5674363"/>
            <a:ext cx="2277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FF0000"/>
                </a:solidFill>
                <a:latin typeface="Calibri" panose="020F0502020204030204"/>
              </a:rPr>
              <a:t>Transformer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8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know anything that ChatGPT says is true? </a:t>
            </a:r>
          </a:p>
        </p:txBody>
      </p:sp>
    </p:spTree>
    <p:extLst>
      <p:ext uri="{BB962C8B-B14F-4D97-AF65-F5344CB8AC3E}">
        <p14:creationId xmlns:p14="http://schemas.microsoft.com/office/powerpoint/2010/main" val="3202758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know anything that ChatGPT says is true? Well, we don’t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Things to be careful of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People pleasing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Fake references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Language quirks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Check the code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Fact check it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what its good and bad at</a:t>
            </a:r>
          </a:p>
        </p:txBody>
      </p:sp>
      <p:pic>
        <p:nvPicPr>
          <p:cNvPr id="6148" name="Picture 4" descr="Asaf Pras on LinkedIn: #chatgpt #linkedin #academia #science #ai  #stopdelving">
            <a:extLst>
              <a:ext uri="{FF2B5EF4-FFF2-40B4-BE49-F238E27FC236}">
                <a16:creationId xmlns:a16="http://schemas.microsoft.com/office/drawing/2014/main" id="{8BE32159-B605-48D9-B8F5-B323B1E7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46" y="2708365"/>
            <a:ext cx="5105579" cy="31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3D2CABF-DE76-BC14-5564-6D3B599D8182}"/>
              </a:ext>
            </a:extLst>
          </p:cNvPr>
          <p:cNvSpPr/>
          <p:nvPr/>
        </p:nvSpPr>
        <p:spPr>
          <a:xfrm rot="21256981">
            <a:off x="3139124" y="4285103"/>
            <a:ext cx="2362242" cy="1825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27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can be massive unintended consequences from using AI without understanding it or thinking it through – Example: Amazon’s CV quality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73" y="2429636"/>
            <a:ext cx="5390054" cy="4310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2279C-62EB-C1A0-6D46-ED827300B736}"/>
              </a:ext>
            </a:extLst>
          </p:cNvPr>
          <p:cNvSpPr txBox="1"/>
          <p:nvPr/>
        </p:nvSpPr>
        <p:spPr>
          <a:xfrm>
            <a:off x="9887346" y="6151417"/>
            <a:ext cx="125250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BBC Article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62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zumdar-Shaw Advanced Research Centre (ARC)">
            <a:extLst>
              <a:ext uri="{FF2B5EF4-FFF2-40B4-BE49-F238E27FC236}">
                <a16:creationId xmlns:a16="http://schemas.microsoft.com/office/drawing/2014/main" id="{4EB74840-CA53-1366-EBD1-D725831B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15308"/>
            <a:ext cx="6379156" cy="4881286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5533336" cy="5549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Expertise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59726"/>
            <a:ext cx="6283361" cy="43368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work aims to combine methods from Statistics, Machine Learning and AI to help with real world applications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lot of my recent work has looked at using Digital Twins (computer simulators) for inference, development, and planning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interest in Metabolomics comes from my postdoc, and my interest in using Statistics / ML / AI to tackle real world problems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9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26049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did the CV detector become sexist?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Amazon used previously collected CVs and previous hiring decisions to fit a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Sounds sensible, what’s the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63261"/>
            <a:ext cx="4415626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26049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did the CV detector become sexist?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Amazon used previously collected CVs and previous hiring decisions to fit a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Sounds sensible, what’s the problem?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Previous hiring decisions were based on sexism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the neural network learnt (incorrectly) that men are better than women…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Even without genders written on CVs, the neural net predicted the gender based on the content/style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63261"/>
            <a:ext cx="4415626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1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generally, why can AI lead to unintended consequences?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models are (generally) black box method, they are nearly impossible to interpret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only aim to find the optimal solution; they don’t have encoded morals or understanding</a:t>
            </a:r>
          </a:p>
        </p:txBody>
      </p:sp>
      <p:pic>
        <p:nvPicPr>
          <p:cNvPr id="1026" name="Picture 2" descr="Explaining a Black-box Using Deep Variational Information Bottleneck  Approach – Machine Learning Blog | ML@CMU | Carnegie Mellon University">
            <a:extLst>
              <a:ext uri="{FF2B5EF4-FFF2-40B4-BE49-F238E27FC236}">
                <a16:creationId xmlns:a16="http://schemas.microsoft.com/office/drawing/2014/main" id="{3B2527E3-A960-A914-7DF0-04D0B786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68" y="4064773"/>
            <a:ext cx="5930464" cy="26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important to understand causality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experiment actually show what you want?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your experiment undertaken under representative conditions?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Are you observing the cause or the outcome?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IF IT SOUNDS TOO GOOD TO BE TRUE…….IT PROBABLY IS! | Fitness Food and You">
            <a:extLst>
              <a:ext uri="{FF2B5EF4-FFF2-40B4-BE49-F238E27FC236}">
                <a16:creationId xmlns:a16="http://schemas.microsoft.com/office/drawing/2014/main" id="{0540DD92-6FEC-3D5D-0E20-B99E2799E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4"/>
          <a:stretch/>
        </p:blipFill>
        <p:spPr bwMode="auto">
          <a:xfrm>
            <a:off x="3119437" y="4343156"/>
            <a:ext cx="5953125" cy="238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2963B0-FCE3-E476-07A6-743FF0CF1FE2}"/>
              </a:ext>
            </a:extLst>
          </p:cNvPr>
          <p:cNvCxnSpPr>
            <a:cxnSpLocks/>
          </p:cNvCxnSpPr>
          <p:nvPr/>
        </p:nvCxnSpPr>
        <p:spPr>
          <a:xfrm>
            <a:off x="6939285" y="5539154"/>
            <a:ext cx="129031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5820B7-561E-8766-C72F-64A4E2CA771A}"/>
              </a:ext>
            </a:extLst>
          </p:cNvPr>
          <p:cNvSpPr txBox="1"/>
          <p:nvPr/>
        </p:nvSpPr>
        <p:spPr>
          <a:xfrm>
            <a:off x="8229600" y="5216697"/>
            <a:ext cx="3163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rgbClr val="FF0000"/>
                </a:solidFill>
                <a:latin typeface="Chamberi Super Display" panose="020F0502020204030204" pitchFamily="18" charset="0"/>
              </a:rPr>
              <a:t>almost definitely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hamberi Super Display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35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causes what?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eating caviar cause you to become a millionaire?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96159-8206-7FC0-6B43-D3E36166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09" y="3075026"/>
            <a:ext cx="7069381" cy="348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EF73F-BE12-9AF0-53F2-BD95F1B6816D}"/>
              </a:ext>
            </a:extLst>
          </p:cNvPr>
          <p:cNvSpPr txBox="1"/>
          <p:nvPr/>
        </p:nvSpPr>
        <p:spPr>
          <a:xfrm>
            <a:off x="9630690" y="2098164"/>
            <a:ext cx="166742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Huitfeldt (2016)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048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causes what?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your metabolomics biomarker really cause the disease?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is the change a result of your disease?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can’t fix bad or incomplete data (neither can a random forest)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40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your metabolomics biomarker indicate presence of disease or that you are more likely to get it in the future?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845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3186463" y="5677540"/>
            <a:ext cx="1739900" cy="52322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51412" y="5329497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 1 shows no difference without disease – not a useful biomarker</a:t>
            </a:r>
          </a:p>
        </p:txBody>
      </p:sp>
    </p:spTree>
    <p:extLst>
      <p:ext uri="{BB962C8B-B14F-4D97-AF65-F5344CB8AC3E}">
        <p14:creationId xmlns:p14="http://schemas.microsoft.com/office/powerpoint/2010/main" val="216668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3220248" y="5378743"/>
            <a:ext cx="1739900" cy="52322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51412" y="5329497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 2 shows a difference without disease – potentially useful biomarker</a:t>
            </a:r>
          </a:p>
        </p:txBody>
      </p:sp>
    </p:spTree>
    <p:extLst>
      <p:ext uri="{BB962C8B-B14F-4D97-AF65-F5344CB8AC3E}">
        <p14:creationId xmlns:p14="http://schemas.microsoft.com/office/powerpoint/2010/main" val="94146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5312288" y="3429000"/>
            <a:ext cx="473042" cy="310082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879877" y="2487312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collected at this point cannot tell which one is good – Using AI won’t fix this</a:t>
            </a:r>
          </a:p>
        </p:txBody>
      </p:sp>
    </p:spTree>
    <p:extLst>
      <p:ext uri="{BB962C8B-B14F-4D97-AF65-F5344CB8AC3E}">
        <p14:creationId xmlns:p14="http://schemas.microsoft.com/office/powerpoint/2010/main" val="345746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797"/>
            <a:ext cx="6882670" cy="49440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Today’s Talk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80862"/>
            <a:ext cx="6753626" cy="395868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Going to discuss what AI is, and how it relates to Statistics and Machine Learning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Discuss what is needed for AI to be </a:t>
            </a:r>
            <a:r>
              <a:rPr lang="en-GB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utilised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effectively and what the dangers of AI are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Look at how AI is/could be used in a LC-MS/MS data analysis pipeline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Speculate on how AI and Large Language Models (e.g. ChatGPT) might be useful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762657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Metabolomics &amp; AI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how can AI help metabolomics? And what are the dangers?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give the talk some structure I have taken the structure from a recent pre-print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F50AB-AD44-16B8-9C8A-D852EBD5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88" y="2861513"/>
            <a:ext cx="6903423" cy="347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887346" y="6151417"/>
            <a:ext cx="18692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Shah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584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0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5BBB751-62C4-2BD8-6A80-881B1816EEC4}"/>
              </a:ext>
            </a:extLst>
          </p:cNvPr>
          <p:cNvSpPr/>
          <p:nvPr/>
        </p:nvSpPr>
        <p:spPr>
          <a:xfrm>
            <a:off x="1503744" y="160479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776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Untargeted or targeted acquisition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Untargeted acquisition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Dependent Acquisition (DDA)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Independent Acquisition (DIA)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Hybrid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Combining DDA or DIA with inclusion/exclusion windows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Advanced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number of methods developed, but aren’t easily usable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29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classic DDA method is Top-N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Top-N combines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MS1 survey scans to observed (and later quantify)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 fragmentation scans to get metabolite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Use Dynamic Exclusion Windows (DEWs) to stop the repeated fragmentation of the same metabolites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Basic rule: If you have fragmented at a particular m/z, you cannot fragment again for another 20-30 seconds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6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9EF1E6E1-FEE4-E0EA-02F7-54F4B6766753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B0E211FE-7297-9EF7-9440-5B12F142EA4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54EB8A1A-2965-33E4-8E10-8C7256A49ED4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6C1EAE0E-1716-3F77-64F1-2441D550798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85D0F-D94A-48C8-99A7-DAA32348D163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15EDAD8D-F63A-E369-612C-62D9EA1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0E049F39-23CF-E383-E8A1-4621BF32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F4A9A0F1-7F97-1A11-7405-5FF42F1D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8FB71BE9-9A35-3B8E-ED58-9147E2E3F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AC98B2EF-5C84-09DA-68BA-75E4F0956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0FAC5D59-388A-CB1B-167E-C8CFA4EA5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FF44520A-9B86-0C6F-4676-AAF313FE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1828AE8E-1913-A6B7-2185-269C3857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3C27EE1B-B793-DC11-1579-BEC68D8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95D296CD-A8E8-8C12-9AEB-5C7C87D9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36CD82B8-9383-1286-78FB-A6411D6EAA9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E8FF9B30-F00A-D3D3-FA83-52FC1DC2205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5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AD37490F-471B-9DDC-D276-353710654E26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8DC4C80-12A4-9F6A-A4FA-116B0EA8994A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0B0E4C66-82BC-07EC-C03B-22D08C61090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41FE81D-0BB3-7AF2-8163-8B7A1812B442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434DFC4-8D92-0EC0-7AB1-B873B99EB2A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3C4D3F8-BC85-A8A0-12B9-E7B8A887C25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A7FC4E-59A8-2335-7501-D42C833C2C06}"/>
              </a:ext>
            </a:extLst>
          </p:cNvPr>
          <p:cNvSpPr/>
          <p:nvPr/>
        </p:nvSpPr>
        <p:spPr>
          <a:xfrm rot="16200000">
            <a:off x="2312359" y="4304471"/>
            <a:ext cx="4492102" cy="5813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E80E3-7926-EEFE-1E61-1B8A9607BE92}"/>
              </a:ext>
            </a:extLst>
          </p:cNvPr>
          <p:cNvCxnSpPr>
            <a:cxnSpLocks/>
          </p:cNvCxnSpPr>
          <p:nvPr/>
        </p:nvCxnSpPr>
        <p:spPr>
          <a:xfrm>
            <a:off x="2641600" y="4500292"/>
            <a:ext cx="1626126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F0B351-5D1E-1DB9-0321-AAF83871590B}"/>
              </a:ext>
            </a:extLst>
          </p:cNvPr>
          <p:cNvSpPr txBox="1">
            <a:spLocks/>
          </p:cNvSpPr>
          <p:nvPr/>
        </p:nvSpPr>
        <p:spPr>
          <a:xfrm rot="19869647">
            <a:off x="672756" y="3951043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nothing, so we do another radar scan next</a:t>
            </a:r>
          </a:p>
        </p:txBody>
      </p:sp>
    </p:spTree>
    <p:extLst>
      <p:ext uri="{BB962C8B-B14F-4D97-AF65-F5344CB8AC3E}">
        <p14:creationId xmlns:p14="http://schemas.microsoft.com/office/powerpoint/2010/main" val="1662911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Table 62">
            <a:extLst>
              <a:ext uri="{FF2B5EF4-FFF2-40B4-BE49-F238E27FC236}">
                <a16:creationId xmlns:a16="http://schemas.microsoft.com/office/drawing/2014/main" id="{23049DA8-7948-ABFB-53A1-7598C0F8F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5631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6F2DD166-E50F-198A-E176-47663E705045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E98445EF-E1A3-C93C-0335-DAB23FFE5012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6FE27E28-CBD3-ED88-908F-38E325FA004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1F756880-8B40-F44A-5BF9-BD1B22A3124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1CC1603C-CF08-D1B0-1863-25EB297B1B3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D70E57-1562-282F-96AC-275FDDE80050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784A20A5-A459-A65F-F3DC-970107AF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E8E1BAFB-5B20-5CEA-89A3-8DE180CE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53809C85-F63A-633F-602D-E4622ABE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0FD2531B-3E68-850A-7539-7DB93D49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4A3EC0F2-5E5B-C9A5-3F88-EAA28014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2A19395B-79FD-87BB-FF75-3493A123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0F80F33A-ABE8-AD62-CEB6-049DE1C7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8ABAC74E-A407-166F-8DAD-19D4583E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BF0C695D-6EAD-CBDA-F77D-F57A9207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2EBF1A33-7EBA-BFC2-26B3-0E5C8B7C4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70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Table 62">
            <a:extLst>
              <a:ext uri="{FF2B5EF4-FFF2-40B4-BE49-F238E27FC236}">
                <a16:creationId xmlns:a16="http://schemas.microsoft.com/office/drawing/2014/main" id="{E7F13203-0452-2423-C160-900F6ADA2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7297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57F79B21-9E76-CCA9-9516-1F6FF84094A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9DC1614A-390B-F74B-E85A-738DC090DF2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350F3E-196B-68B4-AA60-2BC4A3FA93C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47C8E3-E384-5694-174D-DBBEF79924B1}"/>
              </a:ext>
            </a:extLst>
          </p:cNvPr>
          <p:cNvSpPr/>
          <p:nvPr/>
        </p:nvSpPr>
        <p:spPr>
          <a:xfrm>
            <a:off x="4765803" y="4500803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1E1E1440-A164-0AD1-A876-1913567CA5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AEA1BBA-955B-2550-1DD7-AADFD0A1841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EA4CA5-25D3-455D-28AC-E763D829C24D}"/>
              </a:ext>
            </a:extLst>
          </p:cNvPr>
          <p:cNvSpPr/>
          <p:nvPr/>
        </p:nvSpPr>
        <p:spPr>
          <a:xfrm>
            <a:off x="4765803" y="3378339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E53F50-F2FC-FE12-7D1D-BAC9A251BDA5}"/>
              </a:ext>
            </a:extLst>
          </p:cNvPr>
          <p:cNvCxnSpPr>
            <a:cxnSpLocks/>
          </p:cNvCxnSpPr>
          <p:nvPr/>
        </p:nvCxnSpPr>
        <p:spPr>
          <a:xfrm flipV="1">
            <a:off x="2641600" y="3656890"/>
            <a:ext cx="2013527" cy="843402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0B8B521-112C-6035-F282-C1F61BCFC664}"/>
              </a:ext>
            </a:extLst>
          </p:cNvPr>
          <p:cNvSpPr txBox="1">
            <a:spLocks/>
          </p:cNvSpPr>
          <p:nvPr/>
        </p:nvSpPr>
        <p:spPr>
          <a:xfrm rot="19869647">
            <a:off x="588694" y="3624109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2 ships, so we will schedule 2 bombs for our next times.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1D92BD-A106-295C-C631-7E9C76F8C370}"/>
              </a:ext>
            </a:extLst>
          </p:cNvPr>
          <p:cNvCxnSpPr>
            <a:cxnSpLocks/>
          </p:cNvCxnSpPr>
          <p:nvPr/>
        </p:nvCxnSpPr>
        <p:spPr>
          <a:xfrm flipV="1">
            <a:off x="2244436" y="4652692"/>
            <a:ext cx="2379014" cy="116913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29763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17CED28D-EB10-A2A8-0650-CCBE677C1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7169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F2E87D7-A7B4-E892-F3D0-537F2FEF5F0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ADC4037-84E2-5D8E-0DBE-BFE425790DE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096CD1B-D0D9-40B3-E629-28C838F2F9C2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68266D08-78ED-4326-399F-04DAD3D6BE1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5ED0445-A92A-9A8C-59A9-B4AD3DC0140C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08357C-974A-0E5D-F5CF-A0F1C564EE29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DC8D4599-4A2A-C364-B295-EFE3AF6D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B3F70B61-9154-BDDF-FE88-498ABD25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61E2CF84-82FE-C68B-2558-1EDF8F6D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7BC08286-B5E9-E8A7-4C91-E6C26037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513375B9-72B7-8991-7DCA-E4F1B2CB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270BF13-D02E-B872-F1B5-84EE8224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299F4B22-7559-0AAB-067E-C9370C64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73E55328-4905-F7D5-F23E-0288E7BA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7AFBC9BA-2FC4-2838-A238-4693F347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95356922-086E-52D3-3878-E95B2153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0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</p:txBody>
      </p:sp>
    </p:spTree>
    <p:extLst>
      <p:ext uri="{BB962C8B-B14F-4D97-AF65-F5344CB8AC3E}">
        <p14:creationId xmlns:p14="http://schemas.microsoft.com/office/powerpoint/2010/main" val="3520980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C5C66F3F-92E4-9550-B0C7-CD78E08A3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7141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A28915F1-24CD-0B86-1747-0E385FFADBA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FF3C3EE2-4A09-A093-6833-660C87DD00C0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AF3F39F5-DD82-CB2A-886E-7EEF78710A2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B3706B0-33F1-0FAC-6BEE-C65A21690AC1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DBCBD84F-E494-8D0C-8558-EB784D32827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FFCF1C0-DFE5-DEE3-E2C2-38AC487393B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F522C-7A81-86F4-F1B8-786FB1D41B34}"/>
              </a:ext>
            </a:extLst>
          </p:cNvPr>
          <p:cNvCxnSpPr>
            <a:cxnSpLocks/>
          </p:cNvCxnSpPr>
          <p:nvPr/>
        </p:nvCxnSpPr>
        <p:spPr>
          <a:xfrm flipV="1">
            <a:off x="2641600" y="3546764"/>
            <a:ext cx="2355273" cy="95352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F625D7-9DBD-AF1F-B821-502B42928825}"/>
              </a:ext>
            </a:extLst>
          </p:cNvPr>
          <p:cNvSpPr txBox="1">
            <a:spLocks/>
          </p:cNvSpPr>
          <p:nvPr/>
        </p:nvSpPr>
        <p:spPr>
          <a:xfrm rot="19869647">
            <a:off x="302454" y="3678045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first ship – we do not know (in real time) if it hits (it has and sinks)</a:t>
            </a:r>
          </a:p>
        </p:txBody>
      </p:sp>
    </p:spTree>
    <p:extLst>
      <p:ext uri="{BB962C8B-B14F-4D97-AF65-F5344CB8AC3E}">
        <p14:creationId xmlns:p14="http://schemas.microsoft.com/office/powerpoint/2010/main" val="1723216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Table 62">
            <a:extLst>
              <a:ext uri="{FF2B5EF4-FFF2-40B4-BE49-F238E27FC236}">
                <a16:creationId xmlns:a16="http://schemas.microsoft.com/office/drawing/2014/main" id="{7BB0C2C4-F5A7-3431-C62F-DDF3C6DB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9410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9DD9DE0A-61B4-337B-8A11-CE8045D1908D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7CF7DFA2-00C8-37D9-6C64-32E5232E1E1F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E8464A4F-79A9-CCCC-E0F6-085169A1B5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DE070624-23A3-8448-4E02-2C9BD4D949B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369258A-3B6B-15DE-4676-A93E1A1978F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85525E0E-B377-5318-0B26-E5076EFBB92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4969C9-6EA7-E9E1-9E00-B84A2638D17E}"/>
              </a:ext>
            </a:extLst>
          </p:cNvPr>
          <p:cNvCxnSpPr>
            <a:cxnSpLocks/>
          </p:cNvCxnSpPr>
          <p:nvPr/>
        </p:nvCxnSpPr>
        <p:spPr>
          <a:xfrm flipV="1">
            <a:off x="2987941" y="3546764"/>
            <a:ext cx="2008932" cy="77748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F96569-18F6-8864-9E6A-0A9C2017F9E1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31" name="Google Shape;66;p14">
              <a:extLst>
                <a:ext uri="{FF2B5EF4-FFF2-40B4-BE49-F238E27FC236}">
                  <a16:creationId xmlns:a16="http://schemas.microsoft.com/office/drawing/2014/main" id="{AD3B78E0-9084-4103-96A5-AA702DB5FE48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Google Shape;67;p14">
              <a:extLst>
                <a:ext uri="{FF2B5EF4-FFF2-40B4-BE49-F238E27FC236}">
                  <a16:creationId xmlns:a16="http://schemas.microsoft.com/office/drawing/2014/main" id="{4C84C218-6065-0847-D046-2357FB15899C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68;p14">
              <a:extLst>
                <a:ext uri="{FF2B5EF4-FFF2-40B4-BE49-F238E27FC236}">
                  <a16:creationId xmlns:a16="http://schemas.microsoft.com/office/drawing/2014/main" id="{45389138-5C92-E562-0FCA-B4077109C1FD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69;p14">
              <a:extLst>
                <a:ext uri="{FF2B5EF4-FFF2-40B4-BE49-F238E27FC236}">
                  <a16:creationId xmlns:a16="http://schemas.microsoft.com/office/drawing/2014/main" id="{508E77B9-7A48-C183-2A21-9B39813F33F1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70;p14">
              <a:extLst>
                <a:ext uri="{FF2B5EF4-FFF2-40B4-BE49-F238E27FC236}">
                  <a16:creationId xmlns:a16="http://schemas.microsoft.com/office/drawing/2014/main" id="{C44B2BCD-7684-D99A-B014-DE51AF824BD9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71;p14">
              <a:extLst>
                <a:ext uri="{FF2B5EF4-FFF2-40B4-BE49-F238E27FC236}">
                  <a16:creationId xmlns:a16="http://schemas.microsoft.com/office/drawing/2014/main" id="{23A70226-C374-4BF7-0C4E-F3513472909B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74;p14">
              <a:extLst>
                <a:ext uri="{FF2B5EF4-FFF2-40B4-BE49-F238E27FC236}">
                  <a16:creationId xmlns:a16="http://schemas.microsoft.com/office/drawing/2014/main" id="{21F93A70-A761-A7CC-A199-D5FC857DBC89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Mass (per unit charge)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73;p14">
              <a:extLst>
                <a:ext uri="{FF2B5EF4-FFF2-40B4-BE49-F238E27FC236}">
                  <a16:creationId xmlns:a16="http://schemas.microsoft.com/office/drawing/2014/main" id="{F9945CBB-05C0-5590-F711-D28EE60FD3F1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Intensity (how much)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E4C12FF-1520-7D5F-7BB3-9C825C355689}"/>
              </a:ext>
            </a:extLst>
          </p:cNvPr>
          <p:cNvSpPr txBox="1">
            <a:spLocks/>
          </p:cNvSpPr>
          <p:nvPr/>
        </p:nvSpPr>
        <p:spPr>
          <a:xfrm>
            <a:off x="8593685" y="3034666"/>
            <a:ext cx="3040337" cy="307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Bombing a ship is equivalent to getting a fragmentation spectra for a metabolite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helps us identify the metabolite</a:t>
            </a:r>
          </a:p>
        </p:txBody>
      </p:sp>
    </p:spTree>
    <p:extLst>
      <p:ext uri="{BB962C8B-B14F-4D97-AF65-F5344CB8AC3E}">
        <p14:creationId xmlns:p14="http://schemas.microsoft.com/office/powerpoint/2010/main" val="4109799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D8519D7-C676-A481-3A17-175B1684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6183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B3A6D0BD-5DEE-6FD7-A182-EEAC724C78A9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AEEBB2E-01FD-A1F1-8511-78EB60645FC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323EA6B-3BA5-A91A-F41D-A04584DA966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CC188AEC-F5F8-DC48-B514-4F8F6FF65D0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14721A8F-E661-A0BA-6281-1A53340881D5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06691-EF75-908C-7C0B-82738F70A785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3C6923D5-24BC-FDC8-389A-31153DDC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310893ED-BEFA-ED1E-EC54-BCB28DED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229F9FBB-E0FD-B4CA-AA51-4EDD8F9E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F5BC9BF6-E47C-59BB-AA75-4000562C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CADA2D80-0282-F563-4329-7A3AD35C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A3427CC-42A0-2526-56AE-AEE8BF2A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4A45660-37CC-ACB1-002A-CA83FA20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5DC4856D-E6B7-5B26-9A63-A1221ECA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66C5EB98-358F-BE17-6D55-945BDD66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73A5F70F-55A3-7E3B-AC1A-84A53AF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0660A1E5-E374-1883-011F-B33D954FCCF0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8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19AAA675-9467-9E61-6A6B-0D8F51419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04414"/>
              </p:ext>
            </p:extLst>
          </p:nvPr>
        </p:nvGraphicFramePr>
        <p:xfrm>
          <a:off x="3987478" y="2617395"/>
          <a:ext cx="4031995" cy="4031210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34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F7711297-AF38-5021-FE8A-7623674E9350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D1F4E644-E087-F82D-CC9E-212E7AF4DA43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96438DDD-33C3-6DC2-87ED-94E12C523ED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3E1CCD7-E694-399F-2F9F-EAB4FB5F54AF}"/>
              </a:ext>
            </a:extLst>
          </p:cNvPr>
          <p:cNvSpPr/>
          <p:nvPr/>
        </p:nvSpPr>
        <p:spPr>
          <a:xfrm>
            <a:off x="5455620" y="444963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62712632-EFDB-3F04-5AD1-FB7DC27874E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647E462-F1C5-E6D4-8354-C884C01D73D3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3ED3A9B8-691A-1D39-F274-C71FD4EB753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13F50D-AF48-41FD-A94F-EB8367821EA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2641600" y="4500292"/>
            <a:ext cx="2762525" cy="13003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FA2A7B-F048-7A27-BF03-0330A6D5F7D1}"/>
              </a:ext>
            </a:extLst>
          </p:cNvPr>
          <p:cNvSpPr txBox="1">
            <a:spLocks/>
          </p:cNvSpPr>
          <p:nvPr/>
        </p:nvSpPr>
        <p:spPr>
          <a:xfrm rot="19869647">
            <a:off x="451048" y="3845783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second ship – we do not know if it hits (it hasn’t, the ship was too small)</a:t>
            </a:r>
          </a:p>
        </p:txBody>
      </p:sp>
    </p:spTree>
    <p:extLst>
      <p:ext uri="{BB962C8B-B14F-4D97-AF65-F5344CB8AC3E}">
        <p14:creationId xmlns:p14="http://schemas.microsoft.com/office/powerpoint/2010/main" val="1463709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3" name="Table 62">
            <a:extLst>
              <a:ext uri="{FF2B5EF4-FFF2-40B4-BE49-F238E27FC236}">
                <a16:creationId xmlns:a16="http://schemas.microsoft.com/office/drawing/2014/main" id="{5B6C1E17-8AAB-56B5-AF50-3D43A19E8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25077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31A016D1-7BDE-657A-E6D1-4490C7E67D6F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85561D95-E40D-21F0-9920-62CD7B9AF0C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BA34B4FE-27E0-9473-D8A7-9480AB3C192E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C4760E3-0562-2656-176A-4BADBEE50720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ACC0254-0F51-F4F5-9812-473A9485C9C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C5F46645-10A0-AEE8-9141-22D0DCFF130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7F47A45E-C936-6ED3-060B-65119425773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CF5FDC-4AC5-9C86-54F5-969922B78F5E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F9970290-6BE5-4C8D-A48D-AF0D972C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06693EA3-E345-0CDE-024F-0CF412D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EF16E638-7A98-80C4-F624-2706196F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4F530A90-C778-C612-9786-398B1A72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F97ADF20-4CD5-5857-1523-0F466D38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A592D44C-3C70-07E9-A89C-80D60206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3119F512-4FA4-7A83-3C6E-09F8D31F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E86A8FA6-EB36-9F1A-BF16-6817175B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5A4474D0-C94B-8E26-AAF9-622A744F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C7B0C7F1-F13F-5B90-3EE3-491686DD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100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F53C1372-547B-4A40-33E8-12E9C529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3420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61B281E-BB19-BF97-DC10-F0CF733FA974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AEBD527-6F3D-65EF-0145-9CF604ECBDFA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3EC6908-59C7-D4D4-9E5A-E9E45B1E6BC1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4AA96-8DDD-18BB-B5AF-40ED3268D44F}"/>
              </a:ext>
            </a:extLst>
          </p:cNvPr>
          <p:cNvSpPr/>
          <p:nvPr/>
        </p:nvSpPr>
        <p:spPr>
          <a:xfrm>
            <a:off x="5860088" y="5219236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A372CB-E84D-0419-9229-4FC67187366C}"/>
              </a:ext>
            </a:extLst>
          </p:cNvPr>
          <p:cNvSpPr/>
          <p:nvPr/>
        </p:nvSpPr>
        <p:spPr>
          <a:xfrm>
            <a:off x="5862431" y="5954922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F91880A-6BFC-BE98-313B-7B48B1147AA5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4CA4C1A4-4345-C20F-C57B-DAC202F0820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EFE180A5-C2C8-C743-3853-914BEE80062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C2BA14A8-DBDC-8F71-DC72-DF018A66173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09758A-1D75-ED01-1478-BC2C15130F72}"/>
              </a:ext>
            </a:extLst>
          </p:cNvPr>
          <p:cNvSpPr/>
          <p:nvPr/>
        </p:nvSpPr>
        <p:spPr>
          <a:xfrm>
            <a:off x="5869324" y="3375668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58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0B004FA5-B597-64B7-E6DF-25F3359FC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1438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6A3B8E78-8B09-5B6C-33F3-38A9386640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7FD2CC5F-9D8C-C6D0-4D9C-E8E4EDF84C3F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096D46B-E11F-34C6-E615-2FFA6FC35AFC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BD620CF-0F19-7091-A61D-25DE779BCE3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0426D08B-328D-87BD-D950-3168E6C8AE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B69CBB2-4C8A-7DA3-B136-A448FF163D7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160D82-296C-64F6-2C63-E039DD147121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FF2E0634-63BA-376F-F53E-F24043927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37955148-510F-F556-AB43-4A09042A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83FAA7B0-4FAF-9A11-4B52-DC4DB630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A17A9837-1DA2-F229-54F1-B436C02B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159923EE-6E17-E21D-2294-815580AA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F857EF7-9945-F24F-20E9-5D31BE7A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3300240E-C7BA-4591-D08D-74E2B6D1B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2A343DB5-BB72-8451-823F-1ADF3751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27ED8D3-A4DE-E36E-5EE7-1FDBCC92A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FE22032D-24AE-EEF0-CC4C-A9587CE2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F4C3FFF8-91DE-ED57-63AA-2694D2B6F00A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712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477A617-D066-CB6C-3B4F-FEF7A7DC1D86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CE589791-2140-8227-768C-FCCCF6AEC2C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952F02E7-CBB8-4A26-0397-12A3F846314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FDFCABB-D520-C1B9-94F8-62808F793D09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6E924D7-03CF-271B-4FBA-8C4A5A578231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537070CD-A48D-60BE-0A06-8CCD01C54284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A386310-015F-C1C9-DFAB-39179CF83A16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3326B4C-0723-67CC-2292-6AA7BBBCA268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DB7674F-010F-990B-7162-CA4B926AC840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199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463351C-71D0-8877-2E0B-DC4C9A14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4391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6457454-4942-DD50-1340-B87682B4733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4FFAFCC1-DE42-7FFE-BEA2-DA90997AC25D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680D6FD-6E85-9595-8905-47EF8E263A9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4E31296E-02CE-8AC4-1528-D7B6F84704F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F023019-E86B-B478-7FD3-CFA7FF009CA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FE30531-52EC-A170-423E-9B9DCEAB2E6E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F7B9FB4-A638-7C47-0DEE-26095CE0CA4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4E5FF38-4C17-EE0D-60E8-CD56BF7E1A52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959C15-AC64-6EEE-390E-44D42E67EC14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1F2CAD4-FA1B-6EF8-AFD1-73B34F40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422E8BD-EC3B-2290-221C-51344BA3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415AEFAD-8465-B78E-C626-AAF0AE2B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A102EE8D-0666-08AC-88F4-E0854C63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6DFA40C4-D331-2FB9-47DB-F2166584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C494F5C-389E-C5EE-FE27-91A88185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57079BEC-3EBD-6194-859A-28292BCD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01B4D18E-B772-1774-6082-8CFA2F9E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CB7C95D2-80BE-83BA-71E3-071C2606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9C2D0745-B93F-CCD6-5E88-56A65CF8E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303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896D3079-1F2C-EC15-4D4C-E57A946A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0096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AC9D902-88E0-ABE1-8DEE-313365A5D116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EC61101-6129-5AF6-A0D6-A3692FA577E2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ADF5FF3C-0BD3-551C-CCA9-703BF692EDA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EEE69B3-1E69-3B68-0F1D-667FB2CF0D3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4538EA8-9AFE-40C4-074A-561F88EAD101}"/>
              </a:ext>
            </a:extLst>
          </p:cNvPr>
          <p:cNvSpPr/>
          <p:nvPr/>
        </p:nvSpPr>
        <p:spPr>
          <a:xfrm>
            <a:off x="6567904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E0E2160F-FF1A-697C-5F29-2FB32D5FAFA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BF17C27-080F-BB0E-6A8E-0BAA3AC0301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CBB7E0E-A0C1-DE99-7BDD-87F05030BFFE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E30CC7-B4EE-EC24-0B06-7A261895518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65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this AI?</a:t>
            </a:r>
          </a:p>
        </p:txBody>
      </p:sp>
      <p:pic>
        <p:nvPicPr>
          <p:cNvPr id="1026" name="Picture 2" descr="Terminator: Here's How Much Each Model Weighs">
            <a:extLst>
              <a:ext uri="{FF2B5EF4-FFF2-40B4-BE49-F238E27FC236}">
                <a16:creationId xmlns:a16="http://schemas.microsoft.com/office/drawing/2014/main" id="{B437F583-E606-98C4-01FA-E82E474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69" y="2899954"/>
            <a:ext cx="6718662" cy="33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52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7AD183D-40F0-354D-8AE9-B579A46D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6322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B8DA042D-BB35-D93D-71E9-504825C78B2A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CC0C4593-E05C-191B-4BB9-8FA910BF759A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95A17FD-7E5B-0D80-7C04-8E2C3F1AFEC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E01D6D46-4D18-8E6E-7F6B-DA7C1D8764DD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A0F85C8-748F-DC82-4BA2-D5E4D83A245A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32BBCE10-D217-C458-4ADE-B94B87D94F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7D0AB02-FF8D-711A-4D33-25C7A96974C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4879EAD9-3F80-8F87-659F-439A53579E8A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D69AB33E-CBB5-9504-9472-4F5FE91E490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0AE693-FE18-7A45-A32F-9C5EFF3CD50E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8586557-AAEC-FF67-42EF-10624035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DA68510F-CC79-077B-BF16-0FCE917C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8BA37D58-389A-102E-637E-E834F920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28DC638A-42F5-5792-C33D-FD9735902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168CC608-78B2-CA6B-89B4-CF72B387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FBA459D3-25AF-B6B9-FA21-89E44B673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34A0613C-0D71-8F60-DD5E-627E6B44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37116D74-C3F7-323C-F8BE-1E3EE49C5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056AF89E-74FE-C5F7-F372-F1EBD626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5D703E3A-A940-8F7F-B95D-3E32C103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75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3931D2D5-9CDD-BFF8-D969-022B765A8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2661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DBC4EC2-D607-4773-304D-2CC8D0E4EFA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51299B1-1E63-8125-CE6F-6BBD872ACBCC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E8D8DCBD-7865-B04E-4AD2-22D4BD37AEC0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5294653-E56C-9871-B2D4-664BFD4A042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75ED64F-092E-019B-948D-EF69DDA08100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6FB48B3-C78D-1AC0-3571-25E0B85B001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C8CC28E8-DA1F-EB58-1846-19126786EDE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63B999B-9960-F3F0-0C24-7B7E4F9AE77C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A48A7E2-218D-18B9-2C67-F87E5B11790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2C4674-FAEC-8114-B450-F8E6A8F464BA}"/>
              </a:ext>
            </a:extLst>
          </p:cNvPr>
          <p:cNvSpPr/>
          <p:nvPr/>
        </p:nvSpPr>
        <p:spPr>
          <a:xfrm>
            <a:off x="6962603" y="4117770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141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Table 62">
            <a:extLst>
              <a:ext uri="{FF2B5EF4-FFF2-40B4-BE49-F238E27FC236}">
                <a16:creationId xmlns:a16="http://schemas.microsoft.com/office/drawing/2014/main" id="{E9BA3EB2-3E86-220E-AA72-56F7D1C3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6119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2785CA8-BF8A-A4A1-0342-EB25C376385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46877F9-0F1A-AD55-B1BC-7C0DF7AA4FF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DA4CC247-9A07-4BD3-88E1-0252039A77A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71D50A11-F99B-A55D-CF03-FF1882ABF15A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7F5D3D7-4709-FFFD-65A8-DFACBB4D3C3C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619B5545-B982-7331-E7AF-07122C08489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EA1862A7-7572-355F-98BD-4206EFAAB88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D3B5A078-7787-13A1-2980-73119C27DCC1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DCCD124B-7CFD-AAB0-54D6-CF4689857F6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E8BD2B-2131-7564-A3EF-9E24F94FE46D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9054E345-737B-EBC5-5F22-509CD973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4128D87D-3511-ED39-8EA7-5D70CAFB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7C3E902F-B4DD-C961-1D9E-981221BE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022E2239-48CD-14A2-6A5F-006B8A1A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42D87603-786E-10BD-9955-B3016AD6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D66E3EC9-3938-93C1-BB4D-B679335BE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B361AEA8-40B1-7564-D868-B04C358F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5F944884-5825-796C-1331-DB164C9B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D598D912-D513-97CD-7590-A437D5A6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5CCC238E-DA3C-A0FB-3A56-7F5BC3C1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808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FDBADF3-F7A7-BA14-1A33-F66998ADA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396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35EC608-1975-E5A2-41FB-CC00EF2C467C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FDE9F3B-41E5-20A7-2B3F-CF1BE1144B3D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2150E37-91D8-CB85-9C09-34C9847D8B51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CFD511E-3776-7945-95A7-61910F0AFD53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0CE4EA45-325F-CEDE-8013-53FA41FB91F3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504087D-989A-E858-1D0F-89B32470CB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C0B4336-5A4A-EDC0-70B1-2D7BF508CEFC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FE85BEA-2554-C098-C969-862BC9908445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0671BB-1D5C-2C14-0986-75CA45BE8ED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D1662910-BDC2-482E-4032-2EE3E14487FF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907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DE6DCF6-63E8-1F7D-AB4F-6C8467C77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4208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54C7BE3-CDBB-2C83-576D-F605A709D485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DDAE799-0A67-DBA9-C88F-88567737BED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4D53CE5-4C72-4D27-80AB-2DF7194815E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2DF811D3-7316-3C6F-8AD8-F413A8E44BEA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AEB657F4-A383-6307-88CE-ADCE4F4B4586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6EE9E03C-C27F-0BB5-3637-2CD60F80509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02B25D4-474B-8AA8-74D6-CF821F316C2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CDA4D2E1-DE88-B5D6-DC09-44DEF416FB2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186415A-F6D1-5713-1C8B-122803AF0DD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4A413-8E67-6656-5AAF-E3450B9F45C8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DB094C06-AB9A-164F-1544-CB9E46B7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E864735-0857-13E6-4B50-6F21E018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C817A5C8-9A7E-988F-F471-CCDDFACA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4FE866C4-E4A4-830E-7B5F-7982362EF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4D54ED6E-DB63-D827-B822-F892B023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70970E2A-AA92-03F6-691D-11C7D6EA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202E7D51-C331-7761-7BCE-14439F8B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4F64755F-26C4-1552-2E4C-5CC1EF05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438F381E-2543-30B0-6F7E-74D8B839E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7B1DD99A-E4E7-4FD5-632A-DE0E7899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97391341-1C15-7AF2-32FD-E2A928E17C6A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39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607FB805-F99B-D69E-2F91-45C476B2B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9094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9686AC4E-4EA7-0C91-831F-54DE8C0CA5F4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FDEF7142-5779-9295-D2F9-B7509AD0F22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BFDB8C62-35BA-7C93-5A90-20460B2F7394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0A67D94-DC77-F71C-C44A-90AA8135534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314AF9A-E662-0132-B4AB-D041484839AF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32FCFB5-339C-A398-D681-F0F7FEFD5E4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DF8BC34E-3EDF-358C-96CB-72386E61D11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6478BE6-F617-DF84-828C-AEEA2A46412F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A76B2F2-0965-0DC5-A33A-E266B99CFE8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E04E16-9F0F-1CC0-649A-2C003F2DD2DE}"/>
              </a:ext>
            </a:extLst>
          </p:cNvPr>
          <p:cNvSpPr/>
          <p:nvPr/>
        </p:nvSpPr>
        <p:spPr>
          <a:xfrm>
            <a:off x="7686520" y="4117770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3161850-14DA-4CC3-B8B6-2E169453A141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972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F3196285-5C48-E569-F7AA-3F478607F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2620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E9E21154-60A4-1F77-1DF4-2CB7BA80CEA2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B22B88F8-F70A-2636-B69C-EBA0DBBD1E11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0A9531ED-F518-6862-EDCA-379D7DD0A66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2F71C4E4-A1AE-FA06-C06D-B7D753495904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3487624-694B-BEC5-D302-97C3E534D469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066EF2B-64FD-FF6D-79FD-569CCC09213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55988AC-79A5-DE72-CC93-FF1F0E0B7A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4A4E219-1E8A-AB56-15B2-D619AA62D6CA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7DAA702F-7DE9-ABD5-2ACA-A2C99E14EF4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E0761DD-B3C6-C790-8304-044CF7EAC010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996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miss a large number of peaks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Quality of spectra is often 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Exclusion windows help, but only get us to about 40% metabolites having spectra</a:t>
            </a:r>
          </a:p>
        </p:txBody>
      </p:sp>
    </p:spTree>
    <p:extLst>
      <p:ext uri="{BB962C8B-B14F-4D97-AF65-F5344CB8AC3E}">
        <p14:creationId xmlns:p14="http://schemas.microsoft.com/office/powerpoint/2010/main" val="4183750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classic DIA methods are SWATH and AIF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DIA methods combined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MS1 survey scans to observed (and later quantify)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 fragmentation scans to get metabolite spectra</a:t>
            </a:r>
          </a:p>
          <a:p>
            <a:pPr marL="1295390" lvl="2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Unlike DDA, these target large portions of the m/z range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86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1129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AIF: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3903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7571AAD-FD59-CD2E-2F33-3B98E0CC9BAE}"/>
              </a:ext>
            </a:extLst>
          </p:cNvPr>
          <p:cNvSpPr/>
          <p:nvPr/>
        </p:nvSpPr>
        <p:spPr>
          <a:xfrm>
            <a:off x="4723861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AC283-1E11-5AEF-C3A5-A65245A68C67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D4A47-3EE6-FB03-E3E7-A37099412FCE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1237B22-9E15-F42F-7C93-BAADFA851EE4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2400411-C431-1011-755E-1BAD254083C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5819E8-7AA7-837E-D0ED-F3CBF6AC7D67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63A3CB6-9CAB-E993-E91F-B3C396748824}"/>
              </a:ext>
            </a:extLst>
          </p:cNvPr>
          <p:cNvSpPr/>
          <p:nvPr/>
        </p:nvSpPr>
        <p:spPr>
          <a:xfrm>
            <a:off x="4707720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DE9546-0C66-8D92-1BF2-ABB8AA9DBBA2}"/>
              </a:ext>
            </a:extLst>
          </p:cNvPr>
          <p:cNvSpPr/>
          <p:nvPr/>
        </p:nvSpPr>
        <p:spPr>
          <a:xfrm>
            <a:off x="4720091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6E31934-2DAE-D6FE-EFE5-7C0F83F49337}"/>
              </a:ext>
            </a:extLst>
          </p:cNvPr>
          <p:cNvSpPr/>
          <p:nvPr/>
        </p:nvSpPr>
        <p:spPr>
          <a:xfrm>
            <a:off x="4740954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51736FC-342E-ED1B-1D74-B0915689DF2A}"/>
              </a:ext>
            </a:extLst>
          </p:cNvPr>
          <p:cNvSpPr/>
          <p:nvPr/>
        </p:nvSpPr>
        <p:spPr>
          <a:xfrm>
            <a:off x="4707720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89D80FE-1E59-5FBA-0397-94DC5A3A061F}"/>
              </a:ext>
            </a:extLst>
          </p:cNvPr>
          <p:cNvSpPr/>
          <p:nvPr/>
        </p:nvSpPr>
        <p:spPr>
          <a:xfrm>
            <a:off x="54718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CFEACF8-898B-8E60-2D13-8B02DBA8ACC1}"/>
              </a:ext>
            </a:extLst>
          </p:cNvPr>
          <p:cNvSpPr/>
          <p:nvPr/>
        </p:nvSpPr>
        <p:spPr>
          <a:xfrm>
            <a:off x="5461118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52720809-3326-8411-B05D-C019ED175BB2}"/>
              </a:ext>
            </a:extLst>
          </p:cNvPr>
          <p:cNvSpPr/>
          <p:nvPr/>
        </p:nvSpPr>
        <p:spPr>
          <a:xfrm>
            <a:off x="5461117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6734364-9F48-664C-A490-698AD707FCBC}"/>
              </a:ext>
            </a:extLst>
          </p:cNvPr>
          <p:cNvSpPr/>
          <p:nvPr/>
        </p:nvSpPr>
        <p:spPr>
          <a:xfrm>
            <a:off x="5468047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A331828A-5140-E0FF-08E2-31462BC22671}"/>
              </a:ext>
            </a:extLst>
          </p:cNvPr>
          <p:cNvSpPr/>
          <p:nvPr/>
        </p:nvSpPr>
        <p:spPr>
          <a:xfrm>
            <a:off x="5488909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6B216A-DFD1-5229-FE30-98E3E5C53973}"/>
              </a:ext>
            </a:extLst>
          </p:cNvPr>
          <p:cNvSpPr/>
          <p:nvPr/>
        </p:nvSpPr>
        <p:spPr>
          <a:xfrm>
            <a:off x="5468046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24737C7-CA60-5A8E-FC81-4C97FC8A0926}"/>
              </a:ext>
            </a:extLst>
          </p:cNvPr>
          <p:cNvSpPr/>
          <p:nvPr/>
        </p:nvSpPr>
        <p:spPr>
          <a:xfrm>
            <a:off x="54556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9F3CE17D-DFE1-5BAA-2D75-92572970AD45}"/>
              </a:ext>
            </a:extLst>
          </p:cNvPr>
          <p:cNvSpPr/>
          <p:nvPr/>
        </p:nvSpPr>
        <p:spPr>
          <a:xfrm>
            <a:off x="54680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F90A0CAB-ED5C-F577-45DE-B79576B7070F}"/>
              </a:ext>
            </a:extLst>
          </p:cNvPr>
          <p:cNvSpPr/>
          <p:nvPr/>
        </p:nvSpPr>
        <p:spPr>
          <a:xfrm>
            <a:off x="54889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58C2E579-0921-9509-5CF5-196F298C44DC}"/>
              </a:ext>
            </a:extLst>
          </p:cNvPr>
          <p:cNvSpPr/>
          <p:nvPr/>
        </p:nvSpPr>
        <p:spPr>
          <a:xfrm>
            <a:off x="54556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DF868263-7BFC-9ED8-7DA1-CA87BC4B7C49}"/>
              </a:ext>
            </a:extLst>
          </p:cNvPr>
          <p:cNvSpPr/>
          <p:nvPr/>
        </p:nvSpPr>
        <p:spPr>
          <a:xfrm>
            <a:off x="6199877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05487637-90DA-5A42-3771-7E9FE889CE38}"/>
              </a:ext>
            </a:extLst>
          </p:cNvPr>
          <p:cNvSpPr/>
          <p:nvPr/>
        </p:nvSpPr>
        <p:spPr>
          <a:xfrm>
            <a:off x="6189180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959284E-74A3-B3E3-6FC9-41F3B516D6B4}"/>
              </a:ext>
            </a:extLst>
          </p:cNvPr>
          <p:cNvSpPr/>
          <p:nvPr/>
        </p:nvSpPr>
        <p:spPr>
          <a:xfrm>
            <a:off x="6189179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872343EA-F860-3E27-5580-CDA46E13D334}"/>
              </a:ext>
            </a:extLst>
          </p:cNvPr>
          <p:cNvSpPr/>
          <p:nvPr/>
        </p:nvSpPr>
        <p:spPr>
          <a:xfrm>
            <a:off x="6196109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48C25FE-3BB4-1013-7078-525690B4CBAE}"/>
              </a:ext>
            </a:extLst>
          </p:cNvPr>
          <p:cNvSpPr/>
          <p:nvPr/>
        </p:nvSpPr>
        <p:spPr>
          <a:xfrm>
            <a:off x="6216971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F2C0818B-3261-A25E-6077-A77E9931308B}"/>
              </a:ext>
            </a:extLst>
          </p:cNvPr>
          <p:cNvSpPr/>
          <p:nvPr/>
        </p:nvSpPr>
        <p:spPr>
          <a:xfrm>
            <a:off x="6196108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177063C0-D343-2FAF-B5EB-8B14413B6050}"/>
              </a:ext>
            </a:extLst>
          </p:cNvPr>
          <p:cNvSpPr/>
          <p:nvPr/>
        </p:nvSpPr>
        <p:spPr>
          <a:xfrm>
            <a:off x="6183736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47411737-08FA-D7DD-1266-ADB7801F6F19}"/>
              </a:ext>
            </a:extLst>
          </p:cNvPr>
          <p:cNvSpPr/>
          <p:nvPr/>
        </p:nvSpPr>
        <p:spPr>
          <a:xfrm>
            <a:off x="6196107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0D96C110-8F42-3784-0E65-667F0EFE3147}"/>
              </a:ext>
            </a:extLst>
          </p:cNvPr>
          <p:cNvSpPr/>
          <p:nvPr/>
        </p:nvSpPr>
        <p:spPr>
          <a:xfrm>
            <a:off x="6216970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A6474DD-FDC9-E852-CB27-0BEB028F04E7}"/>
              </a:ext>
            </a:extLst>
          </p:cNvPr>
          <p:cNvSpPr/>
          <p:nvPr/>
        </p:nvSpPr>
        <p:spPr>
          <a:xfrm>
            <a:off x="6183736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1372917-94FE-5509-0B36-3E8F07D2A758}"/>
              </a:ext>
            </a:extLst>
          </p:cNvPr>
          <p:cNvSpPr/>
          <p:nvPr/>
        </p:nvSpPr>
        <p:spPr>
          <a:xfrm>
            <a:off x="6940474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1189210A-553D-82B9-860E-C444711F351D}"/>
              </a:ext>
            </a:extLst>
          </p:cNvPr>
          <p:cNvSpPr/>
          <p:nvPr/>
        </p:nvSpPr>
        <p:spPr>
          <a:xfrm>
            <a:off x="6929777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1B670EE0-AF2E-DCCE-EEEE-05EBD612DD5F}"/>
              </a:ext>
            </a:extLst>
          </p:cNvPr>
          <p:cNvSpPr/>
          <p:nvPr/>
        </p:nvSpPr>
        <p:spPr>
          <a:xfrm>
            <a:off x="6929776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E0AFBBD7-768A-2447-54EC-E4C3DB93BA4A}"/>
              </a:ext>
            </a:extLst>
          </p:cNvPr>
          <p:cNvSpPr/>
          <p:nvPr/>
        </p:nvSpPr>
        <p:spPr>
          <a:xfrm>
            <a:off x="6936706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24C353-ECB8-F9A7-9CE5-99D8092BC34C}"/>
              </a:ext>
            </a:extLst>
          </p:cNvPr>
          <p:cNvSpPr/>
          <p:nvPr/>
        </p:nvSpPr>
        <p:spPr>
          <a:xfrm>
            <a:off x="695756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4C1CCA17-0D5B-20EC-A879-5B7BB989A320}"/>
              </a:ext>
            </a:extLst>
          </p:cNvPr>
          <p:cNvSpPr/>
          <p:nvPr/>
        </p:nvSpPr>
        <p:spPr>
          <a:xfrm>
            <a:off x="6936705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D61690D-1A37-5795-4A59-1BC7F1217BCB}"/>
              </a:ext>
            </a:extLst>
          </p:cNvPr>
          <p:cNvSpPr/>
          <p:nvPr/>
        </p:nvSpPr>
        <p:spPr>
          <a:xfrm>
            <a:off x="6924333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32B3679-C7D9-B4A5-16AC-E2BEBA26EAE6}"/>
              </a:ext>
            </a:extLst>
          </p:cNvPr>
          <p:cNvSpPr/>
          <p:nvPr/>
        </p:nvSpPr>
        <p:spPr>
          <a:xfrm>
            <a:off x="6936704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EBAA49F-7C5C-F5A4-0325-276A537D262C}"/>
              </a:ext>
            </a:extLst>
          </p:cNvPr>
          <p:cNvSpPr/>
          <p:nvPr/>
        </p:nvSpPr>
        <p:spPr>
          <a:xfrm>
            <a:off x="6957567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54F9C944-CE13-32E6-F99A-EDB2BB52CDD3}"/>
              </a:ext>
            </a:extLst>
          </p:cNvPr>
          <p:cNvSpPr/>
          <p:nvPr/>
        </p:nvSpPr>
        <p:spPr>
          <a:xfrm>
            <a:off x="6924333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E3DB4B2F-E73B-0ACE-8172-08C525A8A3FC}"/>
              </a:ext>
            </a:extLst>
          </p:cNvPr>
          <p:cNvSpPr/>
          <p:nvPr/>
        </p:nvSpPr>
        <p:spPr>
          <a:xfrm>
            <a:off x="7667846" y="59187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277CA28-F5F4-EF4C-A481-785B3F21B6A2}"/>
              </a:ext>
            </a:extLst>
          </p:cNvPr>
          <p:cNvSpPr/>
          <p:nvPr/>
        </p:nvSpPr>
        <p:spPr>
          <a:xfrm>
            <a:off x="7657149" y="30049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B66149F1-E45D-72E6-F8A6-4844539F1ABD}"/>
              </a:ext>
            </a:extLst>
          </p:cNvPr>
          <p:cNvSpPr/>
          <p:nvPr/>
        </p:nvSpPr>
        <p:spPr>
          <a:xfrm>
            <a:off x="7657148" y="337534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C5CDB650-83E7-F369-7B40-134047A67CE8}"/>
              </a:ext>
            </a:extLst>
          </p:cNvPr>
          <p:cNvSpPr/>
          <p:nvPr/>
        </p:nvSpPr>
        <p:spPr>
          <a:xfrm>
            <a:off x="7664078" y="373467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7898CF2-4B29-68D5-F38F-3EB10566B095}"/>
              </a:ext>
            </a:extLst>
          </p:cNvPr>
          <p:cNvSpPr/>
          <p:nvPr/>
        </p:nvSpPr>
        <p:spPr>
          <a:xfrm>
            <a:off x="7684940" y="40856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4A678D79-44C0-58A6-1A61-495129ADCC02}"/>
              </a:ext>
            </a:extLst>
          </p:cNvPr>
          <p:cNvSpPr/>
          <p:nvPr/>
        </p:nvSpPr>
        <p:spPr>
          <a:xfrm>
            <a:off x="7664077" y="446201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D6CDB76-7016-9CF2-75AA-77873C81B979}"/>
              </a:ext>
            </a:extLst>
          </p:cNvPr>
          <p:cNvSpPr/>
          <p:nvPr/>
        </p:nvSpPr>
        <p:spPr>
          <a:xfrm>
            <a:off x="7651705" y="48194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082A5D9-72B8-8C79-3BA8-371385F2EF6C}"/>
              </a:ext>
            </a:extLst>
          </p:cNvPr>
          <p:cNvSpPr/>
          <p:nvPr/>
        </p:nvSpPr>
        <p:spPr>
          <a:xfrm>
            <a:off x="7664076" y="51800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1B47482-B6CD-A1FE-74EC-BB21B36BAB28}"/>
              </a:ext>
            </a:extLst>
          </p:cNvPr>
          <p:cNvSpPr/>
          <p:nvPr/>
        </p:nvSpPr>
        <p:spPr>
          <a:xfrm>
            <a:off x="7684939" y="556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F81A70EC-F377-D031-5F6F-AB2B6A7C1A1F}"/>
              </a:ext>
            </a:extLst>
          </p:cNvPr>
          <p:cNvSpPr/>
          <p:nvPr/>
        </p:nvSpPr>
        <p:spPr>
          <a:xfrm>
            <a:off x="7651705" y="63096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3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t your hours back with Chat GPT.">
            <a:extLst>
              <a:ext uri="{FF2B5EF4-FFF2-40B4-BE49-F238E27FC236}">
                <a16:creationId xmlns:a16="http://schemas.microsoft.com/office/drawing/2014/main" id="{91D80C12-06FD-FC12-FB16-E167C1C3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84" y="2601875"/>
            <a:ext cx="4188823" cy="2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can be a lot of things, but the main thing we think of is Neural Networks</a:t>
            </a:r>
          </a:p>
        </p:txBody>
      </p:sp>
      <p:pic>
        <p:nvPicPr>
          <p:cNvPr id="1026" name="Picture 2" descr="Terminator: Here's How Much Each Model Weighs">
            <a:extLst>
              <a:ext uri="{FF2B5EF4-FFF2-40B4-BE49-F238E27FC236}">
                <a16:creationId xmlns:a16="http://schemas.microsoft.com/office/drawing/2014/main" id="{B437F583-E606-98C4-01FA-E82E474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97" y="4958088"/>
            <a:ext cx="3194574" cy="15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27B092C9-9AB0-76A2-E549-19171EC2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32" y="4859624"/>
            <a:ext cx="3496926" cy="18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22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AIF: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7571AAD-FD59-CD2E-2F33-3B98E0CC9BAE}"/>
              </a:ext>
            </a:extLst>
          </p:cNvPr>
          <p:cNvSpPr/>
          <p:nvPr/>
        </p:nvSpPr>
        <p:spPr>
          <a:xfrm>
            <a:off x="4723861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AC283-1E11-5AEF-C3A5-A65245A68C67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D4A47-3EE6-FB03-E3E7-A37099412FCE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1237B22-9E15-F42F-7C93-BAADFA851EE4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2400411-C431-1011-755E-1BAD254083C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5819E8-7AA7-837E-D0ED-F3CBF6AC7D67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63A3CB6-9CAB-E993-E91F-B3C396748824}"/>
              </a:ext>
            </a:extLst>
          </p:cNvPr>
          <p:cNvSpPr/>
          <p:nvPr/>
        </p:nvSpPr>
        <p:spPr>
          <a:xfrm>
            <a:off x="4707720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DE9546-0C66-8D92-1BF2-ABB8AA9DBBA2}"/>
              </a:ext>
            </a:extLst>
          </p:cNvPr>
          <p:cNvSpPr/>
          <p:nvPr/>
        </p:nvSpPr>
        <p:spPr>
          <a:xfrm>
            <a:off x="4720091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6E31934-2DAE-D6FE-EFE5-7C0F83F49337}"/>
              </a:ext>
            </a:extLst>
          </p:cNvPr>
          <p:cNvSpPr/>
          <p:nvPr/>
        </p:nvSpPr>
        <p:spPr>
          <a:xfrm>
            <a:off x="4740954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51736FC-342E-ED1B-1D74-B0915689DF2A}"/>
              </a:ext>
            </a:extLst>
          </p:cNvPr>
          <p:cNvSpPr/>
          <p:nvPr/>
        </p:nvSpPr>
        <p:spPr>
          <a:xfrm>
            <a:off x="4707720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89D80FE-1E59-5FBA-0397-94DC5A3A061F}"/>
              </a:ext>
            </a:extLst>
          </p:cNvPr>
          <p:cNvSpPr/>
          <p:nvPr/>
        </p:nvSpPr>
        <p:spPr>
          <a:xfrm>
            <a:off x="54718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CFEACF8-898B-8E60-2D13-8B02DBA8ACC1}"/>
              </a:ext>
            </a:extLst>
          </p:cNvPr>
          <p:cNvSpPr/>
          <p:nvPr/>
        </p:nvSpPr>
        <p:spPr>
          <a:xfrm>
            <a:off x="5461118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52720809-3326-8411-B05D-C019ED175BB2}"/>
              </a:ext>
            </a:extLst>
          </p:cNvPr>
          <p:cNvSpPr/>
          <p:nvPr/>
        </p:nvSpPr>
        <p:spPr>
          <a:xfrm>
            <a:off x="5461117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6734364-9F48-664C-A490-698AD707FCBC}"/>
              </a:ext>
            </a:extLst>
          </p:cNvPr>
          <p:cNvSpPr/>
          <p:nvPr/>
        </p:nvSpPr>
        <p:spPr>
          <a:xfrm>
            <a:off x="5468047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A331828A-5140-E0FF-08E2-31462BC22671}"/>
              </a:ext>
            </a:extLst>
          </p:cNvPr>
          <p:cNvSpPr/>
          <p:nvPr/>
        </p:nvSpPr>
        <p:spPr>
          <a:xfrm>
            <a:off x="5488909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6B216A-DFD1-5229-FE30-98E3E5C53973}"/>
              </a:ext>
            </a:extLst>
          </p:cNvPr>
          <p:cNvSpPr/>
          <p:nvPr/>
        </p:nvSpPr>
        <p:spPr>
          <a:xfrm>
            <a:off x="5468046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24737C7-CA60-5A8E-FC81-4C97FC8A0926}"/>
              </a:ext>
            </a:extLst>
          </p:cNvPr>
          <p:cNvSpPr/>
          <p:nvPr/>
        </p:nvSpPr>
        <p:spPr>
          <a:xfrm>
            <a:off x="54556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9F3CE17D-DFE1-5BAA-2D75-92572970AD45}"/>
              </a:ext>
            </a:extLst>
          </p:cNvPr>
          <p:cNvSpPr/>
          <p:nvPr/>
        </p:nvSpPr>
        <p:spPr>
          <a:xfrm>
            <a:off x="54680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F90A0CAB-ED5C-F577-45DE-B79576B7070F}"/>
              </a:ext>
            </a:extLst>
          </p:cNvPr>
          <p:cNvSpPr/>
          <p:nvPr/>
        </p:nvSpPr>
        <p:spPr>
          <a:xfrm>
            <a:off x="54889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58C2E579-0921-9509-5CF5-196F298C44DC}"/>
              </a:ext>
            </a:extLst>
          </p:cNvPr>
          <p:cNvSpPr/>
          <p:nvPr/>
        </p:nvSpPr>
        <p:spPr>
          <a:xfrm>
            <a:off x="54556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DF868263-7BFC-9ED8-7DA1-CA87BC4B7C49}"/>
              </a:ext>
            </a:extLst>
          </p:cNvPr>
          <p:cNvSpPr/>
          <p:nvPr/>
        </p:nvSpPr>
        <p:spPr>
          <a:xfrm>
            <a:off x="6199877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05487637-90DA-5A42-3771-7E9FE889CE38}"/>
              </a:ext>
            </a:extLst>
          </p:cNvPr>
          <p:cNvSpPr/>
          <p:nvPr/>
        </p:nvSpPr>
        <p:spPr>
          <a:xfrm>
            <a:off x="6189180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959284E-74A3-B3E3-6FC9-41F3B516D6B4}"/>
              </a:ext>
            </a:extLst>
          </p:cNvPr>
          <p:cNvSpPr/>
          <p:nvPr/>
        </p:nvSpPr>
        <p:spPr>
          <a:xfrm>
            <a:off x="6189179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872343EA-F860-3E27-5580-CDA46E13D334}"/>
              </a:ext>
            </a:extLst>
          </p:cNvPr>
          <p:cNvSpPr/>
          <p:nvPr/>
        </p:nvSpPr>
        <p:spPr>
          <a:xfrm>
            <a:off x="6196109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48C25FE-3BB4-1013-7078-525690B4CBAE}"/>
              </a:ext>
            </a:extLst>
          </p:cNvPr>
          <p:cNvSpPr/>
          <p:nvPr/>
        </p:nvSpPr>
        <p:spPr>
          <a:xfrm>
            <a:off x="6216971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F2C0818B-3261-A25E-6077-A77E9931308B}"/>
              </a:ext>
            </a:extLst>
          </p:cNvPr>
          <p:cNvSpPr/>
          <p:nvPr/>
        </p:nvSpPr>
        <p:spPr>
          <a:xfrm>
            <a:off x="6196108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177063C0-D343-2FAF-B5EB-8B14413B6050}"/>
              </a:ext>
            </a:extLst>
          </p:cNvPr>
          <p:cNvSpPr/>
          <p:nvPr/>
        </p:nvSpPr>
        <p:spPr>
          <a:xfrm>
            <a:off x="6183736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47411737-08FA-D7DD-1266-ADB7801F6F19}"/>
              </a:ext>
            </a:extLst>
          </p:cNvPr>
          <p:cNvSpPr/>
          <p:nvPr/>
        </p:nvSpPr>
        <p:spPr>
          <a:xfrm>
            <a:off x="6196107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0D96C110-8F42-3784-0E65-667F0EFE3147}"/>
              </a:ext>
            </a:extLst>
          </p:cNvPr>
          <p:cNvSpPr/>
          <p:nvPr/>
        </p:nvSpPr>
        <p:spPr>
          <a:xfrm>
            <a:off x="6216970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A6474DD-FDC9-E852-CB27-0BEB028F04E7}"/>
              </a:ext>
            </a:extLst>
          </p:cNvPr>
          <p:cNvSpPr/>
          <p:nvPr/>
        </p:nvSpPr>
        <p:spPr>
          <a:xfrm>
            <a:off x="6183736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1372917-94FE-5509-0B36-3E8F07D2A758}"/>
              </a:ext>
            </a:extLst>
          </p:cNvPr>
          <p:cNvSpPr/>
          <p:nvPr/>
        </p:nvSpPr>
        <p:spPr>
          <a:xfrm>
            <a:off x="6940474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1189210A-553D-82B9-860E-C444711F351D}"/>
              </a:ext>
            </a:extLst>
          </p:cNvPr>
          <p:cNvSpPr/>
          <p:nvPr/>
        </p:nvSpPr>
        <p:spPr>
          <a:xfrm>
            <a:off x="6929777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1B670EE0-AF2E-DCCE-EEEE-05EBD612DD5F}"/>
              </a:ext>
            </a:extLst>
          </p:cNvPr>
          <p:cNvSpPr/>
          <p:nvPr/>
        </p:nvSpPr>
        <p:spPr>
          <a:xfrm>
            <a:off x="6929776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E0AFBBD7-768A-2447-54EC-E4C3DB93BA4A}"/>
              </a:ext>
            </a:extLst>
          </p:cNvPr>
          <p:cNvSpPr/>
          <p:nvPr/>
        </p:nvSpPr>
        <p:spPr>
          <a:xfrm>
            <a:off x="6936706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24C353-ECB8-F9A7-9CE5-99D8092BC34C}"/>
              </a:ext>
            </a:extLst>
          </p:cNvPr>
          <p:cNvSpPr/>
          <p:nvPr/>
        </p:nvSpPr>
        <p:spPr>
          <a:xfrm>
            <a:off x="695756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4C1CCA17-0D5B-20EC-A879-5B7BB989A320}"/>
              </a:ext>
            </a:extLst>
          </p:cNvPr>
          <p:cNvSpPr/>
          <p:nvPr/>
        </p:nvSpPr>
        <p:spPr>
          <a:xfrm>
            <a:off x="6936705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D61690D-1A37-5795-4A59-1BC7F1217BCB}"/>
              </a:ext>
            </a:extLst>
          </p:cNvPr>
          <p:cNvSpPr/>
          <p:nvPr/>
        </p:nvSpPr>
        <p:spPr>
          <a:xfrm>
            <a:off x="6924333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32B3679-C7D9-B4A5-16AC-E2BEBA26EAE6}"/>
              </a:ext>
            </a:extLst>
          </p:cNvPr>
          <p:cNvSpPr/>
          <p:nvPr/>
        </p:nvSpPr>
        <p:spPr>
          <a:xfrm>
            <a:off x="6936704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EBAA49F-7C5C-F5A4-0325-276A537D262C}"/>
              </a:ext>
            </a:extLst>
          </p:cNvPr>
          <p:cNvSpPr/>
          <p:nvPr/>
        </p:nvSpPr>
        <p:spPr>
          <a:xfrm>
            <a:off x="6957567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54F9C944-CE13-32E6-F99A-EDB2BB52CDD3}"/>
              </a:ext>
            </a:extLst>
          </p:cNvPr>
          <p:cNvSpPr/>
          <p:nvPr/>
        </p:nvSpPr>
        <p:spPr>
          <a:xfrm>
            <a:off x="6924333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E3DB4B2F-E73B-0ACE-8172-08C525A8A3FC}"/>
              </a:ext>
            </a:extLst>
          </p:cNvPr>
          <p:cNvSpPr/>
          <p:nvPr/>
        </p:nvSpPr>
        <p:spPr>
          <a:xfrm>
            <a:off x="7667846" y="59187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277CA28-F5F4-EF4C-A481-785B3F21B6A2}"/>
              </a:ext>
            </a:extLst>
          </p:cNvPr>
          <p:cNvSpPr/>
          <p:nvPr/>
        </p:nvSpPr>
        <p:spPr>
          <a:xfrm>
            <a:off x="7657149" y="30049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B66149F1-E45D-72E6-F8A6-4844539F1ABD}"/>
              </a:ext>
            </a:extLst>
          </p:cNvPr>
          <p:cNvSpPr/>
          <p:nvPr/>
        </p:nvSpPr>
        <p:spPr>
          <a:xfrm>
            <a:off x="7657148" y="337534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C5CDB650-83E7-F369-7B40-134047A67CE8}"/>
              </a:ext>
            </a:extLst>
          </p:cNvPr>
          <p:cNvSpPr/>
          <p:nvPr/>
        </p:nvSpPr>
        <p:spPr>
          <a:xfrm>
            <a:off x="7664078" y="373467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7898CF2-4B29-68D5-F38F-3EB10566B095}"/>
              </a:ext>
            </a:extLst>
          </p:cNvPr>
          <p:cNvSpPr/>
          <p:nvPr/>
        </p:nvSpPr>
        <p:spPr>
          <a:xfrm>
            <a:off x="7684940" y="40856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4A678D79-44C0-58A6-1A61-495129ADCC02}"/>
              </a:ext>
            </a:extLst>
          </p:cNvPr>
          <p:cNvSpPr/>
          <p:nvPr/>
        </p:nvSpPr>
        <p:spPr>
          <a:xfrm>
            <a:off x="7664077" y="446201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D6CDB76-7016-9CF2-75AA-77873C81B979}"/>
              </a:ext>
            </a:extLst>
          </p:cNvPr>
          <p:cNvSpPr/>
          <p:nvPr/>
        </p:nvSpPr>
        <p:spPr>
          <a:xfrm>
            <a:off x="7651705" y="48194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082A5D9-72B8-8C79-3BA8-371385F2EF6C}"/>
              </a:ext>
            </a:extLst>
          </p:cNvPr>
          <p:cNvSpPr/>
          <p:nvPr/>
        </p:nvSpPr>
        <p:spPr>
          <a:xfrm>
            <a:off x="7664076" y="51800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1B47482-B6CD-A1FE-74EC-BB21B36BAB28}"/>
              </a:ext>
            </a:extLst>
          </p:cNvPr>
          <p:cNvSpPr/>
          <p:nvPr/>
        </p:nvSpPr>
        <p:spPr>
          <a:xfrm>
            <a:off x="7684939" y="556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F81A70EC-F377-D031-5F6F-AB2B6A7C1A1F}"/>
              </a:ext>
            </a:extLst>
          </p:cNvPr>
          <p:cNvSpPr/>
          <p:nvPr/>
        </p:nvSpPr>
        <p:spPr>
          <a:xfrm>
            <a:off x="7651705" y="63096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8E20F5-1EE2-EB26-ED3C-0B8F8DA68B2A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13" name="Google Shape;66;p14">
              <a:extLst>
                <a:ext uri="{FF2B5EF4-FFF2-40B4-BE49-F238E27FC236}">
                  <a16:creationId xmlns:a16="http://schemas.microsoft.com/office/drawing/2014/main" id="{20469297-17B1-3679-64CD-45627294A76B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67;p14">
              <a:extLst>
                <a:ext uri="{FF2B5EF4-FFF2-40B4-BE49-F238E27FC236}">
                  <a16:creationId xmlns:a16="http://schemas.microsoft.com/office/drawing/2014/main" id="{8BD0E7E0-FD3B-5E8B-0456-57BCA736C503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68;p14">
              <a:extLst>
                <a:ext uri="{FF2B5EF4-FFF2-40B4-BE49-F238E27FC236}">
                  <a16:creationId xmlns:a16="http://schemas.microsoft.com/office/drawing/2014/main" id="{43285E5E-F6E4-AB07-12BB-773AAAA21C01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9;p14">
              <a:extLst>
                <a:ext uri="{FF2B5EF4-FFF2-40B4-BE49-F238E27FC236}">
                  <a16:creationId xmlns:a16="http://schemas.microsoft.com/office/drawing/2014/main" id="{DE0514EF-D22F-7CC4-7620-D37FF303D861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70;p14">
              <a:extLst>
                <a:ext uri="{FF2B5EF4-FFF2-40B4-BE49-F238E27FC236}">
                  <a16:creationId xmlns:a16="http://schemas.microsoft.com/office/drawing/2014/main" id="{B2392CC0-3787-D378-3604-1313D4B3A55F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71;p14">
              <a:extLst>
                <a:ext uri="{FF2B5EF4-FFF2-40B4-BE49-F238E27FC236}">
                  <a16:creationId xmlns:a16="http://schemas.microsoft.com/office/drawing/2014/main" id="{F7FCEF08-855F-2291-8698-C517B2CA6252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74;p14">
              <a:extLst>
                <a:ext uri="{FF2B5EF4-FFF2-40B4-BE49-F238E27FC236}">
                  <a16:creationId xmlns:a16="http://schemas.microsoft.com/office/drawing/2014/main" id="{EBA42764-CBA7-BAD3-0509-C8C209646278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69" name="Google Shape;73;p14">
              <a:extLst>
                <a:ext uri="{FF2B5EF4-FFF2-40B4-BE49-F238E27FC236}">
                  <a16:creationId xmlns:a16="http://schemas.microsoft.com/office/drawing/2014/main" id="{BD96EC08-BE09-7A65-F974-6B73B720CF91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39C0FB63-5B57-BFFB-7C6D-81863048DB18}"/>
              </a:ext>
            </a:extLst>
          </p:cNvPr>
          <p:cNvSpPr/>
          <p:nvPr/>
        </p:nvSpPr>
        <p:spPr>
          <a:xfrm rot="16200000">
            <a:off x="2724942" y="4293668"/>
            <a:ext cx="4331952" cy="581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06482F-CA44-71CC-2AF7-CDA29D5953B2}"/>
              </a:ext>
            </a:extLst>
          </p:cNvPr>
          <p:cNvCxnSpPr>
            <a:cxnSpLocks/>
          </p:cNvCxnSpPr>
          <p:nvPr/>
        </p:nvCxnSpPr>
        <p:spPr>
          <a:xfrm flipH="1">
            <a:off x="1461655" y="3539836"/>
            <a:ext cx="3138579" cy="6719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75335AA-752F-5DA4-28FE-0B7B91DBBE7A}"/>
              </a:ext>
            </a:extLst>
          </p:cNvPr>
          <p:cNvCxnSpPr>
            <a:cxnSpLocks/>
          </p:cNvCxnSpPr>
          <p:nvPr/>
        </p:nvCxnSpPr>
        <p:spPr>
          <a:xfrm flipH="1">
            <a:off x="1030252" y="4637508"/>
            <a:ext cx="3535606" cy="269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78EA44-9686-DD80-100F-6D7815B35A22}"/>
              </a:ext>
            </a:extLst>
          </p:cNvPr>
          <p:cNvCxnSpPr>
            <a:cxnSpLocks/>
          </p:cNvCxnSpPr>
          <p:nvPr/>
        </p:nvCxnSpPr>
        <p:spPr>
          <a:xfrm flipH="1">
            <a:off x="2023366" y="4755046"/>
            <a:ext cx="2512947" cy="244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B1847-B774-934D-52B6-2AD4323BDB64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35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6928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578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A89EC-4F1B-0E00-3383-539A90E8E862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B8E01782-09AD-9437-CF57-86CE658BAA35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67;p14">
              <a:extLst>
                <a:ext uri="{FF2B5EF4-FFF2-40B4-BE49-F238E27FC236}">
                  <a16:creationId xmlns:a16="http://schemas.microsoft.com/office/drawing/2014/main" id="{4BE3A5EA-3C83-1B7F-2546-B2E531F13147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8;p14">
              <a:extLst>
                <a:ext uri="{FF2B5EF4-FFF2-40B4-BE49-F238E27FC236}">
                  <a16:creationId xmlns:a16="http://schemas.microsoft.com/office/drawing/2014/main" id="{2C547D66-9C9D-B74D-E93D-3F195BC1AA75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69;p14">
              <a:extLst>
                <a:ext uri="{FF2B5EF4-FFF2-40B4-BE49-F238E27FC236}">
                  <a16:creationId xmlns:a16="http://schemas.microsoft.com/office/drawing/2014/main" id="{C34B82B4-D7BD-3F80-0E4A-19548F568304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0;p14">
              <a:extLst>
                <a:ext uri="{FF2B5EF4-FFF2-40B4-BE49-F238E27FC236}">
                  <a16:creationId xmlns:a16="http://schemas.microsoft.com/office/drawing/2014/main" id="{D7FF882A-9934-6172-0084-2F4822948B69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1;p14">
              <a:extLst>
                <a:ext uri="{FF2B5EF4-FFF2-40B4-BE49-F238E27FC236}">
                  <a16:creationId xmlns:a16="http://schemas.microsoft.com/office/drawing/2014/main" id="{A1ECEED6-6C74-068A-C75C-5139E450F6DF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C97CE80F-F6FA-E535-4D61-02F83CCF804B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83F62B45-ADC7-25F3-EE3C-352C3CC7946F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6C7EF8-BFEC-0A16-D61C-64B5050888EC}"/>
              </a:ext>
            </a:extLst>
          </p:cNvPr>
          <p:cNvCxnSpPr>
            <a:cxnSpLocks/>
          </p:cNvCxnSpPr>
          <p:nvPr/>
        </p:nvCxnSpPr>
        <p:spPr>
          <a:xfrm flipH="1">
            <a:off x="1461655" y="3539836"/>
            <a:ext cx="3138579" cy="6719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94492-7888-9235-4048-30402192B4DE}"/>
              </a:ext>
            </a:extLst>
          </p:cNvPr>
          <p:cNvCxnSpPr>
            <a:cxnSpLocks/>
          </p:cNvCxnSpPr>
          <p:nvPr/>
        </p:nvCxnSpPr>
        <p:spPr>
          <a:xfrm flipH="1">
            <a:off x="1030252" y="4637508"/>
            <a:ext cx="3535606" cy="269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5A1183-6B9E-1852-F7FE-F35DC9287547}"/>
              </a:ext>
            </a:extLst>
          </p:cNvPr>
          <p:cNvCxnSpPr>
            <a:cxnSpLocks/>
          </p:cNvCxnSpPr>
          <p:nvPr/>
        </p:nvCxnSpPr>
        <p:spPr>
          <a:xfrm flipH="1">
            <a:off x="2023366" y="4755046"/>
            <a:ext cx="2512947" cy="244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A9E607E-2EF4-A04D-3CCF-CC237FFEDEF1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59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4C8E13-2EFB-D8A3-B520-60489E832D3A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FC6A6FF1-030C-9953-7685-523AC371A5B0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67;p14">
              <a:extLst>
                <a:ext uri="{FF2B5EF4-FFF2-40B4-BE49-F238E27FC236}">
                  <a16:creationId xmlns:a16="http://schemas.microsoft.com/office/drawing/2014/main" id="{4CE94F9E-2DF9-1C91-79A8-974D21509EC3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8;p14">
              <a:extLst>
                <a:ext uri="{FF2B5EF4-FFF2-40B4-BE49-F238E27FC236}">
                  <a16:creationId xmlns:a16="http://schemas.microsoft.com/office/drawing/2014/main" id="{F72F7486-479F-423F-8003-84F9448E0471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69;p14">
              <a:extLst>
                <a:ext uri="{FF2B5EF4-FFF2-40B4-BE49-F238E27FC236}">
                  <a16:creationId xmlns:a16="http://schemas.microsoft.com/office/drawing/2014/main" id="{7318FC93-5F45-7EE1-76EA-1C17E379168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695" y="4602852"/>
              <a:ext cx="0" cy="953105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0;p14">
              <a:extLst>
                <a:ext uri="{FF2B5EF4-FFF2-40B4-BE49-F238E27FC236}">
                  <a16:creationId xmlns:a16="http://schemas.microsoft.com/office/drawing/2014/main" id="{313838F2-4BAA-497D-EB8C-AA4D54D0BD3F}"/>
                </a:ext>
              </a:extLst>
            </p:cNvPr>
            <p:cNvCxnSpPr>
              <a:cxnSpLocks/>
            </p:cNvCxnSpPr>
            <p:nvPr/>
          </p:nvCxnSpPr>
          <p:spPr>
            <a:xfrm>
              <a:off x="9054049" y="4075128"/>
              <a:ext cx="0" cy="1495251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1;p14">
              <a:extLst>
                <a:ext uri="{FF2B5EF4-FFF2-40B4-BE49-F238E27FC236}">
                  <a16:creationId xmlns:a16="http://schemas.microsoft.com/office/drawing/2014/main" id="{E6331A07-83A6-C8DF-4917-7D937F6BCFBB}"/>
                </a:ext>
              </a:extLst>
            </p:cNvPr>
            <p:cNvCxnSpPr>
              <a:cxnSpLocks/>
            </p:cNvCxnSpPr>
            <p:nvPr/>
          </p:nvCxnSpPr>
          <p:spPr>
            <a:xfrm>
              <a:off x="9315334" y="5333645"/>
              <a:ext cx="0" cy="222325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DA0266B1-8E36-1804-E115-742EA9C7095D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A335E43C-A241-FCE3-C112-43381E9C79FE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BFA6F7-8F81-657D-B13C-77E1829ACA4A}"/>
              </a:ext>
            </a:extLst>
          </p:cNvPr>
          <p:cNvCxnSpPr>
            <a:cxnSpLocks/>
          </p:cNvCxnSpPr>
          <p:nvPr/>
        </p:nvCxnSpPr>
        <p:spPr>
          <a:xfrm flipH="1" flipV="1">
            <a:off x="1894482" y="4167900"/>
            <a:ext cx="4268056" cy="10880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20062-4394-12A5-5BF4-118AD64B7EF8}"/>
              </a:ext>
            </a:extLst>
          </p:cNvPr>
          <p:cNvCxnSpPr>
            <a:cxnSpLocks/>
          </p:cNvCxnSpPr>
          <p:nvPr/>
        </p:nvCxnSpPr>
        <p:spPr>
          <a:xfrm flipH="1" flipV="1">
            <a:off x="1343576" y="4601793"/>
            <a:ext cx="4785303" cy="7575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C84D1-0BCB-3C17-6A04-C6CBA988897A}"/>
              </a:ext>
            </a:extLst>
          </p:cNvPr>
          <p:cNvCxnSpPr>
            <a:cxnSpLocks/>
          </p:cNvCxnSpPr>
          <p:nvPr/>
        </p:nvCxnSpPr>
        <p:spPr>
          <a:xfrm flipH="1" flipV="1">
            <a:off x="2023366" y="4999972"/>
            <a:ext cx="4161716" cy="1082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A6FC14-921F-7BA9-7800-9BAFBCA099B0}"/>
              </a:ext>
            </a:extLst>
          </p:cNvPr>
          <p:cNvGrpSpPr/>
          <p:nvPr/>
        </p:nvGrpSpPr>
        <p:grpSpPr>
          <a:xfrm>
            <a:off x="9157776" y="2019627"/>
            <a:ext cx="2626385" cy="3040417"/>
            <a:chOff x="7512229" y="3411175"/>
            <a:chExt cx="2626385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A8E6DA20-CE36-1BA8-5939-FC77B2D15D8E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416CC763-1E74-9F4B-3C8E-3DB23554B2B0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BA2D0E71-6350-143D-FBC1-1BB115E0AD19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70;p14">
              <a:extLst>
                <a:ext uri="{FF2B5EF4-FFF2-40B4-BE49-F238E27FC236}">
                  <a16:creationId xmlns:a16="http://schemas.microsoft.com/office/drawing/2014/main" id="{5B90AEAA-1738-0B43-F6EA-27EB456F9725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74;p14">
              <a:extLst>
                <a:ext uri="{FF2B5EF4-FFF2-40B4-BE49-F238E27FC236}">
                  <a16:creationId xmlns:a16="http://schemas.microsoft.com/office/drawing/2014/main" id="{17C70AB4-EA66-7129-F862-3D01EC255FED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30" name="Google Shape;73;p14">
              <a:extLst>
                <a:ext uri="{FF2B5EF4-FFF2-40B4-BE49-F238E27FC236}">
                  <a16:creationId xmlns:a16="http://schemas.microsoft.com/office/drawing/2014/main" id="{F05215E4-D327-9BF8-E9F2-DB48943459FA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146D0-1F00-8AA4-28A0-397A829FE633}"/>
              </a:ext>
            </a:extLst>
          </p:cNvPr>
          <p:cNvCxnSpPr>
            <a:cxnSpLocks/>
          </p:cNvCxnSpPr>
          <p:nvPr/>
        </p:nvCxnSpPr>
        <p:spPr>
          <a:xfrm>
            <a:off x="6637705" y="3480631"/>
            <a:ext cx="2376935" cy="327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99CFAB3-C01E-7869-961B-ABB152101CCB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1B7276-1544-C1B9-DCD6-9E2EE2307A88}"/>
              </a:ext>
            </a:extLst>
          </p:cNvPr>
          <p:cNvSpPr txBox="1">
            <a:spLocks/>
          </p:cNvSpPr>
          <p:nvPr/>
        </p:nvSpPr>
        <p:spPr>
          <a:xfrm rot="19869647">
            <a:off x="7902492" y="1274732"/>
            <a:ext cx="3752207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i="1" noProof="0" dirty="0">
                <a:solidFill>
                  <a:prstClr val="black"/>
                </a:solidFill>
                <a:latin typeface="Calibri" panose="020F0502020204030204"/>
              </a:rPr>
              <a:t>A resolved spectra, but unlikely with more metabolites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568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DDA vs DIA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Papers have tried to quantify the relative performance of DDA and DIA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show the spectra produced by DIA is extremely poor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DIA gives a spectra for all metabolites, DDA does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FCB09F-6E12-DD1F-1692-DA0A628B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5" y="3226005"/>
            <a:ext cx="7274768" cy="32176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57A511-3DF7-6D90-8E20-754F84800441}"/>
              </a:ext>
            </a:extLst>
          </p:cNvPr>
          <p:cNvSpPr txBox="1"/>
          <p:nvPr/>
        </p:nvSpPr>
        <p:spPr>
          <a:xfrm>
            <a:off x="9172865" y="609532"/>
            <a:ext cx="2070100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Wandy et al. (2023)</a:t>
            </a:r>
            <a:endParaRPr lang="en-GB" dirty="0"/>
          </a:p>
          <a:p>
            <a:r>
              <a:rPr lang="en-GB" dirty="0">
                <a:hlinkClick r:id="rId5"/>
              </a:rPr>
              <a:t>Guo &amp; Huan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9965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DDA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Recent advances in DDA fall into two categories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Planned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Real time methods (like Top-N)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73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Planning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semi Dependent Acquisition (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DsDA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MS2Planner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methods use previous injections to plan MS2 scans for future injections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Rely on samples being similar and no drift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are rarely (ever?) used in practice and would be hard to implement on your own system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5C975-611A-5BBB-417A-C17985193D91}"/>
              </a:ext>
            </a:extLst>
          </p:cNvPr>
          <p:cNvSpPr txBox="1"/>
          <p:nvPr/>
        </p:nvSpPr>
        <p:spPr>
          <a:xfrm>
            <a:off x="7357918" y="1604800"/>
            <a:ext cx="233449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Broeckling et al. (2018)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5CE24-07DA-2C86-11F8-6155A9B57C3F}"/>
              </a:ext>
            </a:extLst>
          </p:cNvPr>
          <p:cNvSpPr txBox="1"/>
          <p:nvPr/>
        </p:nvSpPr>
        <p:spPr>
          <a:xfrm>
            <a:off x="7357917" y="2164955"/>
            <a:ext cx="173066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Zuo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995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most significant advance in real time DDA is through our work, ViMMS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Metabolomics Mass Spectrometer (ViMMS) is a Digital Twin of a mass spectrometer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98EF77-DFF5-6421-85C3-E6FBB1C2DD6E}"/>
              </a:ext>
            </a:extLst>
          </p:cNvPr>
          <p:cNvGrpSpPr/>
          <p:nvPr/>
        </p:nvGrpSpPr>
        <p:grpSpPr>
          <a:xfrm>
            <a:off x="3045909" y="3429000"/>
            <a:ext cx="6049382" cy="2974073"/>
            <a:chOff x="1763688" y="1955662"/>
            <a:chExt cx="6049382" cy="2974073"/>
          </a:xfrm>
        </p:grpSpPr>
        <p:pic>
          <p:nvPicPr>
            <p:cNvPr id="3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1C3FCDC8-AD21-D3F1-B738-80877C9E6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5400000">
              <a:off x="3948939" y="1459739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A034E-A851-9490-4C2C-A782A37F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2531726"/>
              <a:ext cx="1975540" cy="1580432"/>
            </a:xfrm>
            <a:prstGeom prst="rect">
              <a:avLst/>
            </a:prstGeom>
          </p:spPr>
        </p:pic>
        <p:pic>
          <p:nvPicPr>
            <p:cNvPr id="7" name="Picture 2" descr="ViMMS Logo">
              <a:extLst>
                <a:ext uri="{FF2B5EF4-FFF2-40B4-BE49-F238E27FC236}">
                  <a16:creationId xmlns:a16="http://schemas.microsoft.com/office/drawing/2014/main" id="{4924EDB2-0C4A-5B11-C425-A7FEC49E9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315702"/>
              <a:ext cx="2448982" cy="187282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A78F6609-4EF5-779E-A413-9EF1605E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15506992">
              <a:off x="4204496" y="3514586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1C5494-E7E7-5178-CB0C-51E83F8D2E03}"/>
              </a:ext>
            </a:extLst>
          </p:cNvPr>
          <p:cNvSpPr txBox="1"/>
          <p:nvPr/>
        </p:nvSpPr>
        <p:spPr>
          <a:xfrm>
            <a:off x="9643917" y="2648436"/>
            <a:ext cx="2007755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Wandy et al. (2019) </a:t>
            </a:r>
            <a:r>
              <a:rPr lang="en-GB" dirty="0">
                <a:hlinkClick r:id="rId7"/>
              </a:rPr>
              <a:t>Wandy et al. (2022)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0737E-26AC-FB82-DAF4-6EAB5809A1B6}"/>
              </a:ext>
            </a:extLst>
          </p:cNvPr>
          <p:cNvSpPr txBox="1"/>
          <p:nvPr/>
        </p:nvSpPr>
        <p:spPr>
          <a:xfrm>
            <a:off x="7572662" y="6361668"/>
            <a:ext cx="4335320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https://github.com/glasgowcompbio/vimms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153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82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optimisation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evaluation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method development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method testing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Real data collection via API bridge*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*API = Application Programming Interface – we can control the real MS in real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" descr="ViMMS Logo">
            <a:extLst>
              <a:ext uri="{FF2B5EF4-FFF2-40B4-BE49-F238E27FC236}">
                <a16:creationId xmlns:a16="http://schemas.microsoft.com/office/drawing/2014/main" id="{5B8D9CD9-CD7D-3803-6816-9DE150F5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7" y="1845618"/>
            <a:ext cx="4140982" cy="31667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38832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18B9878-E160-03B8-4EBA-D0F821360CA2}"/>
              </a:ext>
            </a:extLst>
          </p:cNvPr>
          <p:cNvSpPr/>
          <p:nvPr/>
        </p:nvSpPr>
        <p:spPr>
          <a:xfrm>
            <a:off x="3253413" y="3429000"/>
            <a:ext cx="3507872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</p:txBody>
      </p:sp>
      <p:pic>
        <p:nvPicPr>
          <p:cNvPr id="1026" name="Picture 2" descr="What Is a Neural Network?">
            <a:extLst>
              <a:ext uri="{FF2B5EF4-FFF2-40B4-BE49-F238E27FC236}">
                <a16:creationId xmlns:a16="http://schemas.microsoft.com/office/drawing/2014/main" id="{2C5EE041-9705-39D6-DDFD-AA7D26E3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74" y="2368730"/>
            <a:ext cx="5335452" cy="40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354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can connect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Thermo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Fisher Fusion instruments via the API to do real experiments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E15C0C-F7AA-3087-3763-BABDBBF8E972}"/>
              </a:ext>
            </a:extLst>
          </p:cNvPr>
          <p:cNvSpPr/>
          <p:nvPr/>
        </p:nvSpPr>
        <p:spPr>
          <a:xfrm>
            <a:off x="5416321" y="3507124"/>
            <a:ext cx="3507872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98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can connect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Thermo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Fisher Fusion instruments via the API to do real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Controllers remain consistent across simulation and real environments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C1C97D-E731-51E9-BE3A-80BFFA779B48}"/>
              </a:ext>
            </a:extLst>
          </p:cNvPr>
          <p:cNvSpPr/>
          <p:nvPr/>
        </p:nvSpPr>
        <p:spPr>
          <a:xfrm>
            <a:off x="4026877" y="4624754"/>
            <a:ext cx="1028700" cy="41960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E8B6E5-15D4-DC7E-E467-6A861A1FE874}"/>
              </a:ext>
            </a:extLst>
          </p:cNvPr>
          <p:cNvSpPr/>
          <p:nvPr/>
        </p:nvSpPr>
        <p:spPr>
          <a:xfrm>
            <a:off x="7127633" y="4624754"/>
            <a:ext cx="1028700" cy="41960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BF1BE-A03F-1895-F309-D9E7D2E13B92}"/>
              </a:ext>
            </a:extLst>
          </p:cNvPr>
          <p:cNvCxnSpPr>
            <a:cxnSpLocks/>
          </p:cNvCxnSpPr>
          <p:nvPr/>
        </p:nvCxnSpPr>
        <p:spPr>
          <a:xfrm>
            <a:off x="5055577" y="4834558"/>
            <a:ext cx="207205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5855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624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7E1E7-F960-94B9-BB55-782FEACA24DC}"/>
              </a:ext>
            </a:extLst>
          </p:cNvPr>
          <p:cNvSpPr/>
          <p:nvPr/>
        </p:nvSpPr>
        <p:spPr>
          <a:xfrm>
            <a:off x="603900" y="2864948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483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85CFEB-74E9-A6C8-8147-97B9CE51B704}"/>
              </a:ext>
            </a:extLst>
          </p:cNvPr>
          <p:cNvSpPr/>
          <p:nvPr/>
        </p:nvSpPr>
        <p:spPr>
          <a:xfrm>
            <a:off x="3885427" y="2864948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0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4A7AAC-74FB-D188-D055-E3BA381B5581}"/>
              </a:ext>
            </a:extLst>
          </p:cNvPr>
          <p:cNvSpPr/>
          <p:nvPr/>
        </p:nvSpPr>
        <p:spPr>
          <a:xfrm>
            <a:off x="7077911" y="2819325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632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SmartROI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SmartROI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tracks MS1 ROIs in real time – Peaks (m/z, RT, intensity)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aims to reduce the amount of times a metabolite is fragmented, allowing peaks to be used in other places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aims to fragment at the top of peaks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FD0CF-2D5F-B66D-3466-E0D9C1B9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78" y="3712192"/>
            <a:ext cx="5809243" cy="27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30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WeightedDEW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WeightedDEW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works similarly to Top-N, but with a more complex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allows longer DEWs, but can be overridden by larger peaks in case of multiple peaks at the same m/z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51626-0A08-F246-6E48-1AE913A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37" y="3429000"/>
            <a:ext cx="6144542" cy="3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88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SmartROI</a:t>
            </a:r>
            <a:r>
              <a:rPr lang="en-US" dirty="0"/>
              <a:t> &amp; </a:t>
            </a:r>
            <a:r>
              <a:rPr lang="en-US" dirty="0" err="1"/>
              <a:t>WeightedDEW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hope (and believe) these methods can help increase the number of metabolites for which we collect spectra for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8" name="Table 62">
            <a:extLst>
              <a:ext uri="{FF2B5EF4-FFF2-40B4-BE49-F238E27FC236}">
                <a16:creationId xmlns:a16="http://schemas.microsoft.com/office/drawing/2014/main" id="{DE401627-4DF6-6FF9-6B99-C7FD96E986F0}"/>
              </a:ext>
            </a:extLst>
          </p:cNvPr>
          <p:cNvGraphicFramePr>
            <a:graphicFrameLocks noGrp="1"/>
          </p:cNvGraphicFramePr>
          <p:nvPr/>
        </p:nvGraphicFramePr>
        <p:xfrm>
          <a:off x="3903588" y="2684507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16A63A58-5CB5-340E-8BCE-71FB2105331C}"/>
              </a:ext>
            </a:extLst>
          </p:cNvPr>
          <p:cNvSpPr/>
          <p:nvPr/>
        </p:nvSpPr>
        <p:spPr>
          <a:xfrm rot="10800000">
            <a:off x="5405594" y="5286349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E1508CC5-07A6-0B32-1931-3F17AC8805C6}"/>
              </a:ext>
            </a:extLst>
          </p:cNvPr>
          <p:cNvSpPr/>
          <p:nvPr/>
        </p:nvSpPr>
        <p:spPr>
          <a:xfrm>
            <a:off x="5778541" y="6012238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FDF0DDC-EA1B-1027-DD2C-EAC3A9A6FD1D}"/>
              </a:ext>
            </a:extLst>
          </p:cNvPr>
          <p:cNvSpPr/>
          <p:nvPr/>
        </p:nvSpPr>
        <p:spPr>
          <a:xfrm>
            <a:off x="4672677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AD583FC-7579-2903-6204-38BFBB8F6DAB}"/>
              </a:ext>
            </a:extLst>
          </p:cNvPr>
          <p:cNvSpPr/>
          <p:nvPr/>
        </p:nvSpPr>
        <p:spPr>
          <a:xfrm>
            <a:off x="5390202" y="452598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7B048FEF-2708-EA50-6623-504EE50F190A}"/>
              </a:ext>
            </a:extLst>
          </p:cNvPr>
          <p:cNvSpPr/>
          <p:nvPr/>
        </p:nvSpPr>
        <p:spPr>
          <a:xfrm>
            <a:off x="6493250" y="59760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393C229D-CB06-CE1B-3F37-86BD11466820}"/>
              </a:ext>
            </a:extLst>
          </p:cNvPr>
          <p:cNvSpPr/>
          <p:nvPr/>
        </p:nvSpPr>
        <p:spPr>
          <a:xfrm>
            <a:off x="4678506" y="3445452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A4FA8952-2470-32E1-FA55-BAFA63FAA404}"/>
              </a:ext>
            </a:extLst>
          </p:cNvPr>
          <p:cNvSpPr/>
          <p:nvPr/>
        </p:nvSpPr>
        <p:spPr>
          <a:xfrm>
            <a:off x="6521409" y="4184883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67A55A2D-83C4-3AE5-1F1C-CF8B771E7F3B}"/>
              </a:ext>
            </a:extLst>
          </p:cNvPr>
          <p:cNvSpPr/>
          <p:nvPr/>
        </p:nvSpPr>
        <p:spPr>
          <a:xfrm>
            <a:off x="7203561" y="41466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F2C0F15-F1C5-2E41-41BB-E31A10723E4A}"/>
              </a:ext>
            </a:extLst>
          </p:cNvPr>
          <p:cNvSpPr/>
          <p:nvPr/>
        </p:nvSpPr>
        <p:spPr>
          <a:xfrm>
            <a:off x="6106938" y="5250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6C8D94DF-EEEA-DB24-6864-7A800F12E8F1}"/>
              </a:ext>
            </a:extLst>
          </p:cNvPr>
          <p:cNvSpPr/>
          <p:nvPr/>
        </p:nvSpPr>
        <p:spPr>
          <a:xfrm>
            <a:off x="4996456" y="340656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1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Validation using 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Results show a 50-100% increase depending on the experiment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be validated in ViMMS and on an actual 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Usage difficult due to API and licensing requirements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955CD-EAF1-2927-5AA4-EC6062044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"/>
          <a:stretch/>
        </p:blipFill>
        <p:spPr>
          <a:xfrm>
            <a:off x="1832635" y="3527044"/>
            <a:ext cx="3528392" cy="287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BD589-EECF-038A-53D8-F04643AA3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" b="29257"/>
          <a:stretch/>
        </p:blipFill>
        <p:spPr>
          <a:xfrm>
            <a:off x="6265810" y="3944414"/>
            <a:ext cx="4695825" cy="20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</p:txBody>
      </p:sp>
      <p:pic>
        <p:nvPicPr>
          <p:cNvPr id="2" name="Picture 2" descr="Terminator: Here's How Much Each Model Weighs">
            <a:extLst>
              <a:ext uri="{FF2B5EF4-FFF2-40B4-BE49-F238E27FC236}">
                <a16:creationId xmlns:a16="http://schemas.microsoft.com/office/drawing/2014/main" id="{3223A9BA-9387-1754-2C20-970E2CCE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08" y="4075093"/>
            <a:ext cx="4712426" cy="2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8DA14CB-63EC-9609-3A67-DB0409D96B73}"/>
              </a:ext>
            </a:extLst>
          </p:cNvPr>
          <p:cNvSpPr/>
          <p:nvPr/>
        </p:nvSpPr>
        <p:spPr>
          <a:xfrm>
            <a:off x="5276490" y="2095518"/>
            <a:ext cx="4712425" cy="1875812"/>
          </a:xfrm>
          <a:prstGeom prst="wedgeRoundRectCallout">
            <a:avLst>
              <a:gd name="adj1" fmla="val -51880"/>
              <a:gd name="adj2" fmla="val 119603"/>
              <a:gd name="adj3" fmla="val 16667"/>
            </a:avLst>
          </a:prstGeom>
          <a:solidFill>
            <a:schemeClr val="tx1">
              <a:lumMod val="25000"/>
              <a:lumOff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“My CPU is a neural-net processor; a learning computer.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more contact I have with humans, the more I learn”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C2E274-1E68-FC31-6E42-47FA73F88137}"/>
              </a:ext>
            </a:extLst>
          </p:cNvPr>
          <p:cNvSpPr/>
          <p:nvPr/>
        </p:nvSpPr>
        <p:spPr>
          <a:xfrm>
            <a:off x="6998852" y="2186805"/>
            <a:ext cx="3085674" cy="65314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00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2452254"/>
            <a:ext cx="11785600" cy="42787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TopNEXt is a framework for multiple sample DDA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idea is similar to DEWs, but the exclusions are carried across samples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Exclusions are based on how much a current sample peak overlaps with a previously fragmented peak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9BCCA-5465-27AA-A858-0277150D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00" y="4167900"/>
            <a:ext cx="6238676" cy="2469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E8D28-24DC-CEEE-64C6-2D8F254C5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283" y="469857"/>
            <a:ext cx="6201579" cy="16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2D5D8-A2B3-7BFF-A662-7E391DE8EB82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Improves the quality of spectra with repeated injections of same sample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D7FB3-FFEF-5744-45E2-5F8A65AE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35" y="2566340"/>
            <a:ext cx="7587330" cy="32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4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2D5D8-A2B3-7BFF-A662-7E391DE8EB82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Improves the quality and amount of spectra with repeated injections of multiple samples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5AC2-F3A5-0644-A2FB-F3439EBA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12" y="2537029"/>
            <a:ext cx="74961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 with planning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Current extensions of TopNEXt look at combining it with multiple sample planning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Idea is based on matching peaks to scans using graph based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77508-C707-7472-ADC4-E00EFB0B8E6A}"/>
              </a:ext>
            </a:extLst>
          </p:cNvPr>
          <p:cNvSpPr txBox="1"/>
          <p:nvPr/>
        </p:nvSpPr>
        <p:spPr>
          <a:xfrm>
            <a:off x="8589819" y="5863892"/>
            <a:ext cx="3241964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McBride et al. (In development)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62C5C-AC2F-606C-2274-FE6A8EB8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21" y="3302786"/>
            <a:ext cx="4045158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54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Some methods have been designed which combine DIA with some targeted DDA MS2 scans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Methods have been developed which aim to more strategically place MS2 windows, but deconvolution seems difficult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70811-4F47-55BB-AB3C-037D70DB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56" y="3536342"/>
            <a:ext cx="8691488" cy="1541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98DA4-B8BA-C3B6-4991-AE5F6A7C1B8E}"/>
              </a:ext>
            </a:extLst>
          </p:cNvPr>
          <p:cNvSpPr txBox="1"/>
          <p:nvPr/>
        </p:nvSpPr>
        <p:spPr>
          <a:xfrm>
            <a:off x="9108831" y="5863892"/>
            <a:ext cx="2722952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Kaufmann &amp; Walker (2016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5551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From a Battleships perspective…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3A9A1582-B334-5F95-E306-A9D933220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6750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CACFC58-3861-E5A3-69FC-15B7472F31DD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F508BA9-DA3B-167C-3261-BE8DA891C03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E3082BDF-AEC2-E79C-23DF-5C8E51AE0B9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938468E-62D8-B310-BA04-094B275C4E0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FE6E062-97E0-A10F-3ADA-064E4672784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FB935891-6112-BD1B-CBA2-B6F0AAE6803F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DD9CA04-E961-B99F-06A8-C34082C12A26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DE403D5-79DC-22CF-DF09-7EB8AD8AE099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56F9C40-1FD3-C93F-B8FE-2EB0077F4A9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66A04583-4AB2-281B-4A2E-C3A29524B188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7B5F869F-120A-430D-CBC5-EC499344355C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56AE14-4030-7A2A-49CE-A9C291E62438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D9240071-C018-4892-5FCF-760CB0553948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B4A7458C-1B01-917F-E34A-BAE014AA93E7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C12923D6-3AA3-E849-FE7A-B32F4FD17956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15302B4A-AA3A-EEA0-78E3-9D99511674B1}"/>
              </a:ext>
            </a:extLst>
          </p:cNvPr>
          <p:cNvSpPr/>
          <p:nvPr/>
        </p:nvSpPr>
        <p:spPr>
          <a:xfrm>
            <a:off x="65800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2F11D898-7AD9-30DE-6AB7-2D1EF245BA3A}"/>
              </a:ext>
            </a:extLst>
          </p:cNvPr>
          <p:cNvSpPr/>
          <p:nvPr/>
        </p:nvSpPr>
        <p:spPr>
          <a:xfrm>
            <a:off x="65638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B7C9564-0CE4-83E4-720C-780C68E099EF}"/>
              </a:ext>
            </a:extLst>
          </p:cNvPr>
          <p:cNvSpPr/>
          <p:nvPr/>
        </p:nvSpPr>
        <p:spPr>
          <a:xfrm>
            <a:off x="65762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2A04FF8F-B6F3-B2CF-32E7-A55EE09E5E8A}"/>
              </a:ext>
            </a:extLst>
          </p:cNvPr>
          <p:cNvSpPr/>
          <p:nvPr/>
        </p:nvSpPr>
        <p:spPr>
          <a:xfrm>
            <a:off x="65971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C5040F4A-7916-C67A-0F99-1418E72817C1}"/>
              </a:ext>
            </a:extLst>
          </p:cNvPr>
          <p:cNvSpPr/>
          <p:nvPr/>
        </p:nvSpPr>
        <p:spPr>
          <a:xfrm>
            <a:off x="65638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8B1D96B-C2F5-054C-843E-7A20C7E0EFD9}"/>
              </a:ext>
            </a:extLst>
          </p:cNvPr>
          <p:cNvSpPr/>
          <p:nvPr/>
        </p:nvSpPr>
        <p:spPr>
          <a:xfrm>
            <a:off x="6191161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452152A0-E1C5-23EA-468B-D6A51D387EB7}"/>
              </a:ext>
            </a:extLst>
          </p:cNvPr>
          <p:cNvSpPr/>
          <p:nvPr/>
        </p:nvSpPr>
        <p:spPr>
          <a:xfrm>
            <a:off x="6191160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D960732E-9FA5-4767-9461-33E25F347560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84DCC3BF-4906-73E2-E643-9636D5033643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C679E13B-F7A1-6FCD-9C22-261DD01B7DC1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3FCDE664-B93E-5319-D328-37C87F77000A}"/>
              </a:ext>
            </a:extLst>
          </p:cNvPr>
          <p:cNvSpPr/>
          <p:nvPr/>
        </p:nvSpPr>
        <p:spPr>
          <a:xfrm>
            <a:off x="6924919" y="48214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7AD720B2-D7A0-3B32-871F-1AFC27223F6B}"/>
              </a:ext>
            </a:extLst>
          </p:cNvPr>
          <p:cNvSpPr/>
          <p:nvPr/>
        </p:nvSpPr>
        <p:spPr>
          <a:xfrm>
            <a:off x="6945355" y="51798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1062F2B6-DD90-5F48-1272-BC976AEE809F}"/>
              </a:ext>
            </a:extLst>
          </p:cNvPr>
          <p:cNvSpPr/>
          <p:nvPr/>
        </p:nvSpPr>
        <p:spPr>
          <a:xfrm>
            <a:off x="545355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9068DE23-8410-5AED-1AC0-0B1B4D0B17AB}"/>
              </a:ext>
            </a:extLst>
          </p:cNvPr>
          <p:cNvSpPr/>
          <p:nvPr/>
        </p:nvSpPr>
        <p:spPr>
          <a:xfrm>
            <a:off x="5447395" y="445502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C8D241F2-D99D-006B-129E-479B67F91F54}"/>
              </a:ext>
            </a:extLst>
          </p:cNvPr>
          <p:cNvSpPr/>
          <p:nvPr/>
        </p:nvSpPr>
        <p:spPr>
          <a:xfrm>
            <a:off x="5443848" y="48292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892C5ECD-9FC4-447D-CE63-4923C9E3724F}"/>
              </a:ext>
            </a:extLst>
          </p:cNvPr>
          <p:cNvSpPr/>
          <p:nvPr/>
        </p:nvSpPr>
        <p:spPr>
          <a:xfrm>
            <a:off x="5460612" y="516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C3C6911A-85DA-4AE2-3167-DE403E6C1956}"/>
              </a:ext>
            </a:extLst>
          </p:cNvPr>
          <p:cNvSpPr/>
          <p:nvPr/>
        </p:nvSpPr>
        <p:spPr>
          <a:xfrm>
            <a:off x="6218945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B40B3C50-5D0C-36E4-4D16-59689B1BE025}"/>
              </a:ext>
            </a:extLst>
          </p:cNvPr>
          <p:cNvSpPr/>
          <p:nvPr/>
        </p:nvSpPr>
        <p:spPr>
          <a:xfrm>
            <a:off x="6239807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B08FA20C-550E-8E47-B438-97E8259F5CE5}"/>
              </a:ext>
            </a:extLst>
          </p:cNvPr>
          <p:cNvSpPr/>
          <p:nvPr/>
        </p:nvSpPr>
        <p:spPr>
          <a:xfrm>
            <a:off x="6218944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F5B9F7D4-75E9-F376-4C71-BA1648FDCE33}"/>
              </a:ext>
            </a:extLst>
          </p:cNvPr>
          <p:cNvSpPr/>
          <p:nvPr/>
        </p:nvSpPr>
        <p:spPr>
          <a:xfrm>
            <a:off x="7658665" y="299956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08760D07-C8FF-2ED4-C105-79FCF01E9BDA}"/>
              </a:ext>
            </a:extLst>
          </p:cNvPr>
          <p:cNvSpPr/>
          <p:nvPr/>
        </p:nvSpPr>
        <p:spPr>
          <a:xfrm>
            <a:off x="7658664" y="336998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C748404D-1AA3-C077-12EA-01B43133E0EA}"/>
              </a:ext>
            </a:extLst>
          </p:cNvPr>
          <p:cNvSpPr/>
          <p:nvPr/>
        </p:nvSpPr>
        <p:spPr>
          <a:xfrm>
            <a:off x="7686449" y="372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B39D246E-0875-4060-E404-01C70FC6C7E5}"/>
              </a:ext>
            </a:extLst>
          </p:cNvPr>
          <p:cNvSpPr/>
          <p:nvPr/>
        </p:nvSpPr>
        <p:spPr>
          <a:xfrm>
            <a:off x="7707311" y="408030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35DFC32D-5809-31A6-9E75-84D5EB052914}"/>
              </a:ext>
            </a:extLst>
          </p:cNvPr>
          <p:cNvSpPr/>
          <p:nvPr/>
        </p:nvSpPr>
        <p:spPr>
          <a:xfrm>
            <a:off x="7686448" y="445666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C34C-DA3B-BBE6-BF46-4E18E5A092A5}"/>
              </a:ext>
            </a:extLst>
          </p:cNvPr>
          <p:cNvSpPr txBox="1">
            <a:spLocks/>
          </p:cNvSpPr>
          <p:nvPr/>
        </p:nvSpPr>
        <p:spPr>
          <a:xfrm>
            <a:off x="231166" y="3531269"/>
            <a:ext cx="3568151" cy="182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i="1" dirty="0">
                <a:solidFill>
                  <a:prstClr val="black"/>
                </a:solidFill>
                <a:latin typeface="Calibri" panose="020F0502020204030204"/>
              </a:rPr>
              <a:t>Splits into 4 regions (in this example). Potentially helps deconvolve spectra, but are there the computational tools to use this information?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16DF80-ADF7-E3B1-80FD-678BAE893A82}"/>
              </a:ext>
            </a:extLst>
          </p:cNvPr>
          <p:cNvSpPr/>
          <p:nvPr/>
        </p:nvSpPr>
        <p:spPr>
          <a:xfrm rot="16200000">
            <a:off x="4791328" y="2985843"/>
            <a:ext cx="1042558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515890-8264-EC29-590A-36BAFBC57B01}"/>
              </a:ext>
            </a:extLst>
          </p:cNvPr>
          <p:cNvSpPr/>
          <p:nvPr/>
        </p:nvSpPr>
        <p:spPr>
          <a:xfrm rot="16200000">
            <a:off x="4748267" y="5563108"/>
            <a:ext cx="1042558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68C8D-CCB2-6366-526B-85A787685179}"/>
              </a:ext>
            </a:extLst>
          </p:cNvPr>
          <p:cNvSpPr/>
          <p:nvPr/>
        </p:nvSpPr>
        <p:spPr>
          <a:xfrm rot="16200000">
            <a:off x="4948826" y="3889459"/>
            <a:ext cx="659870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A86E2-F816-8481-C2AD-70BB50942F06}"/>
              </a:ext>
            </a:extLst>
          </p:cNvPr>
          <p:cNvSpPr/>
          <p:nvPr/>
        </p:nvSpPr>
        <p:spPr>
          <a:xfrm rot="16200000">
            <a:off x="4942088" y="4619072"/>
            <a:ext cx="659870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1547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main challenge in DIA appears to be the deconvolution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Difficult to accurately estimate spectra based on the collected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Messy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Isotopes and Adducts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Parallel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Chimera spectra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Lack of gold standard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One of the biggest open challenges for ML/AI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attempted it, but with limited success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749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DDA-DIA hybrid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Combining DDA and DIA into a hybrid method seems like the biggest challenge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Potentially improves deconvolution with the correct deconvolution method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83475E60-8158-17A7-1F81-F2A1417F7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57509"/>
              </p:ext>
            </p:extLst>
          </p:nvPr>
        </p:nvGraphicFramePr>
        <p:xfrm>
          <a:off x="3986199" y="2614332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D0BA5763-778D-7488-4402-1743FFDD72EF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5CD801B-4526-C8A5-9826-C985453792D7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017D87E-3B48-7E6E-367A-023256E2A70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384750AE-C3D0-61B8-5C8F-0C4F97FA1EA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975235BA-3356-8CCB-9A6D-DE1E00B27A8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5870192-8755-5861-DF2F-0EB6866F5A12}"/>
              </a:ext>
            </a:extLst>
          </p:cNvPr>
          <p:cNvSpPr/>
          <p:nvPr/>
        </p:nvSpPr>
        <p:spPr>
          <a:xfrm>
            <a:off x="509894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F010FE2-2789-B084-2250-99286DA7BD5A}"/>
              </a:ext>
            </a:extLst>
          </p:cNvPr>
          <p:cNvSpPr/>
          <p:nvPr/>
        </p:nvSpPr>
        <p:spPr>
          <a:xfrm>
            <a:off x="5090738" y="336539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57295F9-68D1-AD90-D8A3-80E0ECAF1D7F}"/>
              </a:ext>
            </a:extLst>
          </p:cNvPr>
          <p:cNvSpPr/>
          <p:nvPr/>
        </p:nvSpPr>
        <p:spPr>
          <a:xfrm>
            <a:off x="5095173" y="37231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AC8DE4E0-E7A4-CBDC-F4E9-4AE222C275BC}"/>
              </a:ext>
            </a:extLst>
          </p:cNvPr>
          <p:cNvSpPr/>
          <p:nvPr/>
        </p:nvSpPr>
        <p:spPr>
          <a:xfrm>
            <a:off x="5085763" y="409479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F066F82-C797-8F15-732B-479ECEA22E44}"/>
              </a:ext>
            </a:extLst>
          </p:cNvPr>
          <p:cNvSpPr/>
          <p:nvPr/>
        </p:nvSpPr>
        <p:spPr>
          <a:xfrm>
            <a:off x="5101698" y="447148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28E474E1-7B9A-34BD-3B60-D362DFCBD42C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1D2295D-DE3F-8EE7-F386-A15F778DFE2F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8D64E52-C7AF-065E-DAEB-498B60061F63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8764F1E-43A9-E1F3-72ED-602E226C2FDB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4D1C3CFE-B592-79E0-3FFF-55E4CE6CA395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40A59D09-6502-B09D-8617-3832BAD58907}"/>
              </a:ext>
            </a:extLst>
          </p:cNvPr>
          <p:cNvSpPr/>
          <p:nvPr/>
        </p:nvSpPr>
        <p:spPr>
          <a:xfrm>
            <a:off x="6183606" y="300793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2359123-70B1-2EEB-8DF8-DF2EAF5EBF9A}"/>
              </a:ext>
            </a:extLst>
          </p:cNvPr>
          <p:cNvSpPr/>
          <p:nvPr/>
        </p:nvSpPr>
        <p:spPr>
          <a:xfrm>
            <a:off x="6196264" y="33843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115F32F9-DC26-F356-7887-993956BE6BCB}"/>
              </a:ext>
            </a:extLst>
          </p:cNvPr>
          <p:cNvSpPr/>
          <p:nvPr/>
        </p:nvSpPr>
        <p:spPr>
          <a:xfrm>
            <a:off x="6204269" y="372435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E7C4D8F1-0540-37F0-6287-DE81AC0A03B5}"/>
              </a:ext>
            </a:extLst>
          </p:cNvPr>
          <p:cNvSpPr/>
          <p:nvPr/>
        </p:nvSpPr>
        <p:spPr>
          <a:xfrm>
            <a:off x="6194418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1DF1BEE7-FCBE-CF81-1583-67B6FAF2DB5D}"/>
              </a:ext>
            </a:extLst>
          </p:cNvPr>
          <p:cNvSpPr/>
          <p:nvPr/>
        </p:nvSpPr>
        <p:spPr>
          <a:xfrm>
            <a:off x="6197023" y="44579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6786652E-F105-546D-24E9-A1F57696708C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B1BD17EC-AB05-4E9A-84B1-344B8C79B651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F200E4D-B4A5-AEE5-D635-CAE716578669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2735F74-C8E4-6B37-91E9-BC9276AC38FC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E51F41D5-7013-F57F-C8E8-8C4598AE311A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936C61DA-F258-07BB-6811-5BB83CD2D304}"/>
              </a:ext>
            </a:extLst>
          </p:cNvPr>
          <p:cNvSpPr/>
          <p:nvPr/>
        </p:nvSpPr>
        <p:spPr>
          <a:xfrm>
            <a:off x="7299738" y="300183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AB57E5F5-CBB3-0125-E345-82E6299268B5}"/>
              </a:ext>
            </a:extLst>
          </p:cNvPr>
          <p:cNvSpPr/>
          <p:nvPr/>
        </p:nvSpPr>
        <p:spPr>
          <a:xfrm>
            <a:off x="7294049" y="335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33521328-CB35-EE40-88B5-D6EC7C371474}"/>
              </a:ext>
            </a:extLst>
          </p:cNvPr>
          <p:cNvSpPr/>
          <p:nvPr/>
        </p:nvSpPr>
        <p:spPr>
          <a:xfrm>
            <a:off x="7294050" y="373730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59C6CDD8-B9C0-DD19-C536-AC46EE8FA0B6}"/>
              </a:ext>
            </a:extLst>
          </p:cNvPr>
          <p:cNvSpPr/>
          <p:nvPr/>
        </p:nvSpPr>
        <p:spPr>
          <a:xfrm>
            <a:off x="7277910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39599D1E-EBEF-95B8-17F5-B60412C66CDE}"/>
              </a:ext>
            </a:extLst>
          </p:cNvPr>
          <p:cNvSpPr/>
          <p:nvPr/>
        </p:nvSpPr>
        <p:spPr>
          <a:xfrm>
            <a:off x="7285617" y="446621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8F2F0EDE-C18B-9032-9F93-2F787B3E7DC4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01FBD9C7-423C-8E9A-84E9-EBAC2E3BCB6E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A231B5C8-0348-2BEA-AE1D-BB0635E47EE6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5F839633-0BF3-409B-00E7-1A5E1626C5B9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567153A5-83FD-C188-3CDD-FB50CD9BD098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6DED0B45-2298-EA84-A747-9A3713663F4D}"/>
              </a:ext>
            </a:extLst>
          </p:cNvPr>
          <p:cNvSpPr/>
          <p:nvPr/>
        </p:nvSpPr>
        <p:spPr>
          <a:xfrm>
            <a:off x="4729365" y="335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521C3C43-F75B-003D-553A-451844AB3DDB}"/>
              </a:ext>
            </a:extLst>
          </p:cNvPr>
          <p:cNvSpPr/>
          <p:nvPr/>
        </p:nvSpPr>
        <p:spPr>
          <a:xfrm>
            <a:off x="5819965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8D6017-831F-ED78-0DBD-9539EEB3BAAA}"/>
              </a:ext>
            </a:extLst>
          </p:cNvPr>
          <p:cNvSpPr/>
          <p:nvPr/>
        </p:nvSpPr>
        <p:spPr>
          <a:xfrm>
            <a:off x="6933508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3AA1E5-D3FC-A87E-9904-B4FA9211FDF4}"/>
              </a:ext>
            </a:extLst>
          </p:cNvPr>
          <p:cNvSpPr/>
          <p:nvPr/>
        </p:nvSpPr>
        <p:spPr>
          <a:xfrm rot="16200000">
            <a:off x="3262509" y="4442560"/>
            <a:ext cx="4058571" cy="402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152C49-F8FB-49F6-8E04-309FD62462AF}"/>
              </a:ext>
            </a:extLst>
          </p:cNvPr>
          <p:cNvCxnSpPr>
            <a:cxnSpLocks/>
          </p:cNvCxnSpPr>
          <p:nvPr/>
        </p:nvCxnSpPr>
        <p:spPr>
          <a:xfrm>
            <a:off x="2833255" y="3429000"/>
            <a:ext cx="1732603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DDB715-7B0D-790D-47F4-587A9360545C}"/>
              </a:ext>
            </a:extLst>
          </p:cNvPr>
          <p:cNvCxnSpPr>
            <a:cxnSpLocks/>
          </p:cNvCxnSpPr>
          <p:nvPr/>
        </p:nvCxnSpPr>
        <p:spPr>
          <a:xfrm flipV="1">
            <a:off x="2459182" y="4117771"/>
            <a:ext cx="2591383" cy="59959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D123393-89F6-722D-F949-5E6A0AA62240}"/>
              </a:ext>
            </a:extLst>
          </p:cNvPr>
          <p:cNvSpPr/>
          <p:nvPr/>
        </p:nvSpPr>
        <p:spPr>
          <a:xfrm rot="16200000">
            <a:off x="4681677" y="3266410"/>
            <a:ext cx="473711" cy="498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1C7D6D5-FE74-3C25-332A-B8EB3EB5E61A}"/>
              </a:ext>
            </a:extLst>
          </p:cNvPr>
          <p:cNvSpPr txBox="1">
            <a:spLocks/>
          </p:cNvSpPr>
          <p:nvPr/>
        </p:nvSpPr>
        <p:spPr>
          <a:xfrm rot="19869647">
            <a:off x="1671043" y="3124402"/>
            <a:ext cx="1633670" cy="42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DDA Scan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482E39-3ACD-7AEF-3641-539D1540490B}"/>
              </a:ext>
            </a:extLst>
          </p:cNvPr>
          <p:cNvSpPr txBox="1">
            <a:spLocks/>
          </p:cNvSpPr>
          <p:nvPr/>
        </p:nvSpPr>
        <p:spPr>
          <a:xfrm rot="19869647">
            <a:off x="1582447" y="4280823"/>
            <a:ext cx="1633670" cy="42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 Scan</a:t>
            </a:r>
          </a:p>
        </p:txBody>
      </p:sp>
    </p:spTree>
    <p:extLst>
      <p:ext uri="{BB962C8B-B14F-4D97-AF65-F5344CB8AC3E}">
        <p14:creationId xmlns:p14="http://schemas.microsoft.com/office/powerpoint/2010/main" val="770457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MS</a:t>
            </a:r>
            <a:r>
              <a:rPr lang="en-US" baseline="30000" dirty="0"/>
              <a:t>N</a:t>
            </a:r>
            <a:r>
              <a:rPr lang="en-US" dirty="0"/>
              <a:t>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Metabolite identification methods could be improved with MS3, MS4, MS5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data (MS</a:t>
            </a:r>
            <a:r>
              <a:rPr lang="en-US" sz="2300" kern="0" baseline="3000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DDA type methods would need to be developed to collect this data in an effective manner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Doing this is an intelligent manner is difficult, could AI play a role here?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does / used to do MS</a:t>
            </a:r>
            <a:r>
              <a:rPr lang="en-US" sz="2300" kern="0" baseline="3000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simulations, but its not something we ever tried</a:t>
            </a:r>
          </a:p>
        </p:txBody>
      </p:sp>
    </p:spTree>
    <p:extLst>
      <p:ext uri="{BB962C8B-B14F-4D97-AF65-F5344CB8AC3E}">
        <p14:creationId xmlns:p14="http://schemas.microsoft.com/office/powerpoint/2010/main" val="56593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Real time peak picking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DDA methods, including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smartROI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weightDEW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, and TopNEXt, a large number of scans are wasted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If we can predict whether we are seeing a real metabolite at any give m/z and RT, then we can schedule scans more effectively</a:t>
            </a:r>
          </a:p>
        </p:txBody>
      </p:sp>
      <p:pic>
        <p:nvPicPr>
          <p:cNvPr id="3" name="Picture 6" descr="Time Series Prediction with Deep Learning in Keras -  MachineLearningMastery.com">
            <a:extLst>
              <a:ext uri="{FF2B5EF4-FFF2-40B4-BE49-F238E27FC236}">
                <a16:creationId xmlns:a16="http://schemas.microsoft.com/office/drawing/2014/main" id="{BEE7D20E-A963-2DD6-BBD6-1CCADDA8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3" y="3508130"/>
            <a:ext cx="4033453" cy="30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 unrolled recurrent neural network. Example borrowed from Olah (2015)...  | Download Scientific Diagram">
            <a:extLst>
              <a:ext uri="{FF2B5EF4-FFF2-40B4-BE49-F238E27FC236}">
                <a16:creationId xmlns:a16="http://schemas.microsoft.com/office/drawing/2014/main" id="{FB3BC71B-BA0B-21C0-FBA0-BFAB86A0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6" y="4243707"/>
            <a:ext cx="6198377" cy="17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350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6038</TotalTime>
  <Words>5876</Words>
  <Application>Microsoft Office PowerPoint</Application>
  <PresentationFormat>Widescreen</PresentationFormat>
  <Paragraphs>1424</Paragraphs>
  <Slides>139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5" baseType="lpstr">
      <vt:lpstr>Arial</vt:lpstr>
      <vt:lpstr>Calibri</vt:lpstr>
      <vt:lpstr>Cambria Math</vt:lpstr>
      <vt:lpstr>Chamberi Super Display</vt:lpstr>
      <vt:lpstr>Google Sans</vt:lpstr>
      <vt:lpstr>Office Theme</vt:lpstr>
      <vt:lpstr>Applications of AI in the field of Metabolomics</vt:lpstr>
      <vt:lpstr>Education &amp; Career</vt:lpstr>
      <vt:lpstr>Expertise</vt:lpstr>
      <vt:lpstr>Today’s Talk</vt:lpstr>
      <vt:lpstr>What do we mean by AI?</vt:lpstr>
      <vt:lpstr>What do we mean by AI?</vt:lpstr>
      <vt:lpstr>What do we mean by AI?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ChatGPT?</vt:lpstr>
      <vt:lpstr>What is ChatGPT?</vt:lpstr>
      <vt:lpstr>PowerPoint Presentation</vt:lpstr>
      <vt:lpstr>What is ChatGPT?</vt:lpstr>
      <vt:lpstr>What is ChatGPT?</vt:lpstr>
      <vt:lpstr>Why AI isn’t always good</vt:lpstr>
      <vt:lpstr>Why AI isn’t always good</vt:lpstr>
      <vt:lpstr>Why AI isn’t always good</vt:lpstr>
      <vt:lpstr>Why AI isn’t always good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Metabolomics &amp; AI</vt:lpstr>
      <vt:lpstr>LC-MS/MS Metabolomics Flowchart</vt:lpstr>
      <vt:lpstr>LC-MS/MS Metabolomics Flowchart</vt:lpstr>
      <vt:lpstr>Untargeted or targeted acquisition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Independent Acquisition (DIA)</vt:lpstr>
      <vt:lpstr>Data Independent Acquisition (DIA)</vt:lpstr>
      <vt:lpstr>Data Independent Acquisition (DIA)</vt:lpstr>
      <vt:lpstr>Data Independent Acquisition (DIA)</vt:lpstr>
      <vt:lpstr>Data Independent Acquisition (DIA)</vt:lpstr>
      <vt:lpstr>Data Independent Acquisition (DIA)</vt:lpstr>
      <vt:lpstr>DDA vs DIA</vt:lpstr>
      <vt:lpstr>Advances in DDA</vt:lpstr>
      <vt:lpstr>Planning methods</vt:lpstr>
      <vt:lpstr>ViMMS</vt:lpstr>
      <vt:lpstr>ViMMS</vt:lpstr>
      <vt:lpstr>ViMMS</vt:lpstr>
      <vt:lpstr>ViMMS</vt:lpstr>
      <vt:lpstr>ViMMS</vt:lpstr>
      <vt:lpstr>ViMMS Workflow</vt:lpstr>
      <vt:lpstr>ViMMS Workflow</vt:lpstr>
      <vt:lpstr>ViMMS Workflow</vt:lpstr>
      <vt:lpstr>ViMMS Workflow</vt:lpstr>
      <vt:lpstr>SmartROI</vt:lpstr>
      <vt:lpstr>WeightedDEW</vt:lpstr>
      <vt:lpstr>SmartROI &amp; WeightedDEW</vt:lpstr>
      <vt:lpstr>Validation using ViMMS</vt:lpstr>
      <vt:lpstr>TopNEXt</vt:lpstr>
      <vt:lpstr>TopNEXt</vt:lpstr>
      <vt:lpstr>TopNEXt</vt:lpstr>
      <vt:lpstr>TopNEXt with planning</vt:lpstr>
      <vt:lpstr>Advances in DIA</vt:lpstr>
      <vt:lpstr>Advances in DIA</vt:lpstr>
      <vt:lpstr>DIA deconvolution</vt:lpstr>
      <vt:lpstr>Future avenues for AI – DDA-DIA hybrid methods</vt:lpstr>
      <vt:lpstr>Future avenues for AI – MSN methods</vt:lpstr>
      <vt:lpstr>Future avenues for AI – Real time peak picking</vt:lpstr>
      <vt:lpstr>LC-MS/MS Metabolomics Flowchart</vt:lpstr>
      <vt:lpstr>Potential uses for AI?</vt:lpstr>
      <vt:lpstr>LC-MS/MS Metabolomics Flowchart</vt:lpstr>
      <vt:lpstr>PeakOnly</vt:lpstr>
      <vt:lpstr>PeakOnly</vt:lpstr>
      <vt:lpstr>Convolutional Neural Networks</vt:lpstr>
      <vt:lpstr>PeakOnly – Classification CNN</vt:lpstr>
      <vt:lpstr>PeakOnly – Classification CNN</vt:lpstr>
      <vt:lpstr>PeakOnly – Integration CNN</vt:lpstr>
      <vt:lpstr>PeakOnly – Results</vt:lpstr>
      <vt:lpstr>Peak Alignment</vt:lpstr>
      <vt:lpstr>DIA Deconvolution</vt:lpstr>
      <vt:lpstr>DIA Deconvolution</vt:lpstr>
      <vt:lpstr>DIA Deconvolution</vt:lpstr>
      <vt:lpstr>DIA Deconvolution</vt:lpstr>
      <vt:lpstr>LC-MS/MS Metabolomics Flowchart</vt:lpstr>
      <vt:lpstr>Annotation &amp; Molecular Networking</vt:lpstr>
      <vt:lpstr>Spectral Matching – Spec2Vec</vt:lpstr>
      <vt:lpstr>Spectral Matching – Spec2Vec</vt:lpstr>
      <vt:lpstr>Spectral Matching – Spec2Vec</vt:lpstr>
      <vt:lpstr>Spectral Matching – MS2DeepScore</vt:lpstr>
      <vt:lpstr>Spectral Matching – MS2Query</vt:lpstr>
      <vt:lpstr>Spectra Prediction</vt:lpstr>
      <vt:lpstr>Spectra Prediction</vt:lpstr>
      <vt:lpstr>Transformers</vt:lpstr>
      <vt:lpstr>Molecular Networking via MS2LDA</vt:lpstr>
      <vt:lpstr>Are our annotations correct?</vt:lpstr>
      <vt:lpstr>Are our annotations correct?</vt:lpstr>
      <vt:lpstr>LC-MS/MS Metabolomics Flowchart</vt:lpstr>
      <vt:lpstr>Statistical Analysis</vt:lpstr>
      <vt:lpstr>Statistical Analysis</vt:lpstr>
      <vt:lpstr>Statistical Analysis</vt:lpstr>
      <vt:lpstr>Statistical Analysis</vt:lpstr>
      <vt:lpstr>Statistical Analysis</vt:lpstr>
      <vt:lpstr>Statistical Analysis</vt:lpstr>
      <vt:lpstr>Statistical Analysis</vt:lpstr>
      <vt:lpstr>Can we combine stages?</vt:lpstr>
      <vt:lpstr>Combined Approaches</vt:lpstr>
      <vt:lpstr>Conclusions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85</cp:revision>
  <dcterms:created xsi:type="dcterms:W3CDTF">2021-01-06T14:22:07Z</dcterms:created>
  <dcterms:modified xsi:type="dcterms:W3CDTF">2024-04-17T16:39:19Z</dcterms:modified>
</cp:coreProperties>
</file>